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41"/>
  </p:notesMasterIdLst>
  <p:sldIdLst>
    <p:sldId id="749" r:id="rId3"/>
    <p:sldId id="729" r:id="rId4"/>
    <p:sldId id="730" r:id="rId5"/>
    <p:sldId id="731" r:id="rId6"/>
    <p:sldId id="750" r:id="rId7"/>
    <p:sldId id="732" r:id="rId8"/>
    <p:sldId id="720" r:id="rId9"/>
    <p:sldId id="693" r:id="rId10"/>
    <p:sldId id="694" r:id="rId11"/>
    <p:sldId id="379" r:id="rId12"/>
    <p:sldId id="713" r:id="rId13"/>
    <p:sldId id="710" r:id="rId14"/>
    <p:sldId id="712" r:id="rId15"/>
    <p:sldId id="711" r:id="rId16"/>
    <p:sldId id="702" r:id="rId17"/>
    <p:sldId id="733" r:id="rId18"/>
    <p:sldId id="734" r:id="rId19"/>
    <p:sldId id="735" r:id="rId20"/>
    <p:sldId id="736" r:id="rId21"/>
    <p:sldId id="737" r:id="rId22"/>
    <p:sldId id="738" r:id="rId23"/>
    <p:sldId id="739" r:id="rId24"/>
    <p:sldId id="747" r:id="rId25"/>
    <p:sldId id="740" r:id="rId26"/>
    <p:sldId id="741" r:id="rId27"/>
    <p:sldId id="742" r:id="rId28"/>
    <p:sldId id="743" r:id="rId29"/>
    <p:sldId id="744" r:id="rId30"/>
    <p:sldId id="745" r:id="rId31"/>
    <p:sldId id="746" r:id="rId32"/>
    <p:sldId id="722" r:id="rId33"/>
    <p:sldId id="723" r:id="rId34"/>
    <p:sldId id="715" r:id="rId35"/>
    <p:sldId id="748" r:id="rId36"/>
    <p:sldId id="727" r:id="rId37"/>
    <p:sldId id="724" r:id="rId38"/>
    <p:sldId id="726" r:id="rId39"/>
    <p:sldId id="699" r:id="rId4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CCF"/>
    <a:srgbClr val="595959"/>
    <a:srgbClr val="A6A6A6"/>
    <a:srgbClr val="BFBFBF"/>
    <a:srgbClr val="C3C3C3"/>
    <a:srgbClr val="D4B194"/>
    <a:srgbClr val="EBCBA3"/>
    <a:srgbClr val="1EB3FE"/>
    <a:srgbClr val="0677AE"/>
    <a:srgbClr val="2A9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1764" autoAdjust="0"/>
  </p:normalViewPr>
  <p:slideViewPr>
    <p:cSldViewPr snapToGrid="0">
      <p:cViewPr varScale="1">
        <p:scale>
          <a:sx n="66" d="100"/>
          <a:sy n="66" d="100"/>
        </p:scale>
        <p:origin x="1314" y="66"/>
      </p:cViewPr>
      <p:guideLst/>
    </p:cSldViewPr>
  </p:slideViewPr>
  <p:notesTextViewPr>
    <p:cViewPr>
      <p:scale>
        <a:sx n="1" d="1"/>
        <a:sy n="1" d="1"/>
      </p:scale>
      <p:origin x="0" y="0"/>
    </p:cViewPr>
  </p:notesTextViewPr>
  <p:sorterViewPr>
    <p:cViewPr>
      <p:scale>
        <a:sx n="84" d="100"/>
        <a:sy n="84" d="100"/>
      </p:scale>
      <p:origin x="0" y="-19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52C7B5E8-5650-4264-A661-2CC42BB409CD}" type="datetimeFigureOut">
              <a:rPr lang="en-US" smtClean="0"/>
              <a:t>4/28/2017</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74518FD0-00C4-4B18-9A95-4A7110BFB0DC}" type="slidenum">
              <a:rPr lang="en-US" smtClean="0"/>
              <a:t>‹#›</a:t>
            </a:fld>
            <a:endParaRPr lang="en-US"/>
          </a:p>
        </p:txBody>
      </p:sp>
    </p:spTree>
    <p:extLst>
      <p:ext uri="{BB962C8B-B14F-4D97-AF65-F5344CB8AC3E}">
        <p14:creationId xmlns:p14="http://schemas.microsoft.com/office/powerpoint/2010/main" val="837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462">
              <a:defRPr/>
            </a:pPr>
            <a:r>
              <a:rPr lang="en-US" sz="1300" dirty="0"/>
              <a:t>The evolving threat landscape presents significant challenges to an organization’s ability to respond rapidly and effectively to cybersecurity incidents. While corporations are investing in security prevention and detection to thwart traditional data breaches, cybercriminals are shifting their tactics and techniques from focusing on crimes of opportunity to more targeted cyber attacks involving different types of data and threats to availability and integrity as well as confidentiality. This session will discuss emerging trends and the increasingly critical role of the legal function in responding to cyber events.</a:t>
            </a:r>
          </a:p>
          <a:p>
            <a:endParaRPr lang="en-US" dirty="0"/>
          </a:p>
        </p:txBody>
      </p:sp>
      <p:sp>
        <p:nvSpPr>
          <p:cNvPr id="4" name="Slide Number Placeholder 3"/>
          <p:cNvSpPr>
            <a:spLocks noGrp="1"/>
          </p:cNvSpPr>
          <p:nvPr>
            <p:ph type="sldNum" sz="quarter" idx="10"/>
          </p:nvPr>
        </p:nvSpPr>
        <p:spPr/>
        <p:txBody>
          <a:bodyPr/>
          <a:lstStyle/>
          <a:p>
            <a:fld id="{74518FD0-00C4-4B18-9A95-4A7110BFB0DC}" type="slidenum">
              <a:rPr lang="en-US" smtClean="0"/>
              <a:t>1</a:t>
            </a:fld>
            <a:endParaRPr lang="en-US"/>
          </a:p>
        </p:txBody>
      </p:sp>
    </p:spTree>
    <p:extLst>
      <p:ext uri="{BB962C8B-B14F-4D97-AF65-F5344CB8AC3E}">
        <p14:creationId xmlns:p14="http://schemas.microsoft.com/office/powerpoint/2010/main" val="1321338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a:t>
            </a:r>
          </a:p>
        </p:txBody>
      </p:sp>
      <p:sp>
        <p:nvSpPr>
          <p:cNvPr id="4" name="Slide Number Placeholder 3"/>
          <p:cNvSpPr>
            <a:spLocks noGrp="1"/>
          </p:cNvSpPr>
          <p:nvPr>
            <p:ph type="sldNum" sz="quarter" idx="10"/>
          </p:nvPr>
        </p:nvSpPr>
        <p:spPr/>
        <p:txBody>
          <a:bodyPr/>
          <a:lstStyle/>
          <a:p>
            <a:fld id="{74518FD0-00C4-4B18-9A95-4A7110BFB0DC}" type="slidenum">
              <a:rPr lang="en-US" smtClean="0"/>
              <a:t>11</a:t>
            </a:fld>
            <a:endParaRPr lang="en-US"/>
          </a:p>
        </p:txBody>
      </p:sp>
    </p:spTree>
    <p:extLst>
      <p:ext uri="{BB962C8B-B14F-4D97-AF65-F5344CB8AC3E}">
        <p14:creationId xmlns:p14="http://schemas.microsoft.com/office/powerpoint/2010/main" val="183946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Johnny/Will</a:t>
            </a:r>
          </a:p>
        </p:txBody>
      </p:sp>
      <p:sp>
        <p:nvSpPr>
          <p:cNvPr id="4" name="Slide Number Placeholder 3"/>
          <p:cNvSpPr>
            <a:spLocks noGrp="1"/>
          </p:cNvSpPr>
          <p:nvPr>
            <p:ph type="sldNum" sz="quarter" idx="10"/>
          </p:nvPr>
        </p:nvSpPr>
        <p:spPr/>
        <p:txBody>
          <a:bodyPr/>
          <a:lstStyle/>
          <a:p>
            <a:fld id="{74518FD0-00C4-4B18-9A95-4A7110BFB0DC}" type="slidenum">
              <a:rPr lang="en-US" smtClean="0"/>
              <a:t>12</a:t>
            </a:fld>
            <a:endParaRPr lang="en-US"/>
          </a:p>
        </p:txBody>
      </p:sp>
    </p:spTree>
    <p:extLst>
      <p:ext uri="{BB962C8B-B14F-4D97-AF65-F5344CB8AC3E}">
        <p14:creationId xmlns:p14="http://schemas.microsoft.com/office/powerpoint/2010/main" val="302478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r>
              <a:rPr lang="en-US" dirty="0" err="1"/>
              <a:t>Manoj</a:t>
            </a:r>
            <a:endParaRPr lang="en-US" dirty="0"/>
          </a:p>
        </p:txBody>
      </p:sp>
      <p:sp>
        <p:nvSpPr>
          <p:cNvPr id="4" name="Slide Number Placeholder 3"/>
          <p:cNvSpPr>
            <a:spLocks noGrp="1"/>
          </p:cNvSpPr>
          <p:nvPr>
            <p:ph type="sldNum" sz="quarter" idx="10"/>
          </p:nvPr>
        </p:nvSpPr>
        <p:spPr/>
        <p:txBody>
          <a:bodyPr/>
          <a:lstStyle/>
          <a:p>
            <a:fld id="{74518FD0-00C4-4B18-9A95-4A7110BFB0DC}" type="slidenum">
              <a:rPr lang="en-US" smtClean="0"/>
              <a:t>13</a:t>
            </a:fld>
            <a:endParaRPr lang="en-US"/>
          </a:p>
        </p:txBody>
      </p:sp>
    </p:spTree>
    <p:extLst>
      <p:ext uri="{BB962C8B-B14F-4D97-AF65-F5344CB8AC3E}">
        <p14:creationId xmlns:p14="http://schemas.microsoft.com/office/powerpoint/2010/main" val="230532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Johnny/Will</a:t>
            </a:r>
          </a:p>
        </p:txBody>
      </p:sp>
      <p:sp>
        <p:nvSpPr>
          <p:cNvPr id="4" name="Slide Number Placeholder 3"/>
          <p:cNvSpPr>
            <a:spLocks noGrp="1"/>
          </p:cNvSpPr>
          <p:nvPr>
            <p:ph type="sldNum" sz="quarter" idx="10"/>
          </p:nvPr>
        </p:nvSpPr>
        <p:spPr/>
        <p:txBody>
          <a:bodyPr/>
          <a:lstStyle/>
          <a:p>
            <a:fld id="{74518FD0-00C4-4B18-9A95-4A7110BFB0DC}" type="slidenum">
              <a:rPr lang="en-US" smtClean="0"/>
              <a:t>14</a:t>
            </a:fld>
            <a:endParaRPr lang="en-US"/>
          </a:p>
        </p:txBody>
      </p:sp>
    </p:spTree>
    <p:extLst>
      <p:ext uri="{BB962C8B-B14F-4D97-AF65-F5344CB8AC3E}">
        <p14:creationId xmlns:p14="http://schemas.microsoft.com/office/powerpoint/2010/main" val="178778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15</a:t>
            </a:fld>
            <a:endParaRPr lang="en-US"/>
          </a:p>
        </p:txBody>
      </p:sp>
    </p:spTree>
    <p:extLst>
      <p:ext uri="{BB962C8B-B14F-4D97-AF65-F5344CB8AC3E}">
        <p14:creationId xmlns:p14="http://schemas.microsoft.com/office/powerpoint/2010/main" val="211198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16</a:t>
            </a:fld>
            <a:endParaRPr lang="en-US"/>
          </a:p>
        </p:txBody>
      </p:sp>
    </p:spTree>
    <p:extLst>
      <p:ext uri="{BB962C8B-B14F-4D97-AF65-F5344CB8AC3E}">
        <p14:creationId xmlns:p14="http://schemas.microsoft.com/office/powerpoint/2010/main" val="55658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17</a:t>
            </a:fld>
            <a:endParaRPr lang="en-US"/>
          </a:p>
        </p:txBody>
      </p:sp>
    </p:spTree>
    <p:extLst>
      <p:ext uri="{BB962C8B-B14F-4D97-AF65-F5344CB8AC3E}">
        <p14:creationId xmlns:p14="http://schemas.microsoft.com/office/powerpoint/2010/main" val="2520719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18</a:t>
            </a:fld>
            <a:endParaRPr lang="en-US"/>
          </a:p>
        </p:txBody>
      </p:sp>
    </p:spTree>
    <p:extLst>
      <p:ext uri="{BB962C8B-B14F-4D97-AF65-F5344CB8AC3E}">
        <p14:creationId xmlns:p14="http://schemas.microsoft.com/office/powerpoint/2010/main" val="85627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19</a:t>
            </a:fld>
            <a:endParaRPr lang="en-US"/>
          </a:p>
        </p:txBody>
      </p:sp>
    </p:spTree>
    <p:extLst>
      <p:ext uri="{BB962C8B-B14F-4D97-AF65-F5344CB8AC3E}">
        <p14:creationId xmlns:p14="http://schemas.microsoft.com/office/powerpoint/2010/main" val="246092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20</a:t>
            </a:fld>
            <a:endParaRPr lang="en-US"/>
          </a:p>
        </p:txBody>
      </p:sp>
    </p:spTree>
    <p:extLst>
      <p:ext uri="{BB962C8B-B14F-4D97-AF65-F5344CB8AC3E}">
        <p14:creationId xmlns:p14="http://schemas.microsoft.com/office/powerpoint/2010/main" val="138275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a:t>
            </a:fld>
            <a:endParaRPr lang="en-US"/>
          </a:p>
        </p:txBody>
      </p:sp>
    </p:spTree>
    <p:extLst>
      <p:ext uri="{BB962C8B-B14F-4D97-AF65-F5344CB8AC3E}">
        <p14:creationId xmlns:p14="http://schemas.microsoft.com/office/powerpoint/2010/main" val="242738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21</a:t>
            </a:fld>
            <a:endParaRPr lang="en-US"/>
          </a:p>
        </p:txBody>
      </p:sp>
    </p:spTree>
    <p:extLst>
      <p:ext uri="{BB962C8B-B14F-4D97-AF65-F5344CB8AC3E}">
        <p14:creationId xmlns:p14="http://schemas.microsoft.com/office/powerpoint/2010/main" val="3568177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22</a:t>
            </a:fld>
            <a:endParaRPr lang="en-US"/>
          </a:p>
        </p:txBody>
      </p:sp>
    </p:spTree>
    <p:extLst>
      <p:ext uri="{BB962C8B-B14F-4D97-AF65-F5344CB8AC3E}">
        <p14:creationId xmlns:p14="http://schemas.microsoft.com/office/powerpoint/2010/main" val="2666337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23</a:t>
            </a:fld>
            <a:endParaRPr lang="en-US"/>
          </a:p>
        </p:txBody>
      </p:sp>
    </p:spTree>
    <p:extLst>
      <p:ext uri="{BB962C8B-B14F-4D97-AF65-F5344CB8AC3E}">
        <p14:creationId xmlns:p14="http://schemas.microsoft.com/office/powerpoint/2010/main" val="180656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24</a:t>
            </a:fld>
            <a:endParaRPr lang="en-US"/>
          </a:p>
        </p:txBody>
      </p:sp>
    </p:spTree>
    <p:extLst>
      <p:ext uri="{BB962C8B-B14F-4D97-AF65-F5344CB8AC3E}">
        <p14:creationId xmlns:p14="http://schemas.microsoft.com/office/powerpoint/2010/main" val="1962007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25</a:t>
            </a:fld>
            <a:endParaRPr lang="en-US"/>
          </a:p>
        </p:txBody>
      </p:sp>
    </p:spTree>
    <p:extLst>
      <p:ext uri="{BB962C8B-B14F-4D97-AF65-F5344CB8AC3E}">
        <p14:creationId xmlns:p14="http://schemas.microsoft.com/office/powerpoint/2010/main" val="36105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26</a:t>
            </a:fld>
            <a:endParaRPr lang="en-US"/>
          </a:p>
        </p:txBody>
      </p:sp>
    </p:spTree>
    <p:extLst>
      <p:ext uri="{BB962C8B-B14F-4D97-AF65-F5344CB8AC3E}">
        <p14:creationId xmlns:p14="http://schemas.microsoft.com/office/powerpoint/2010/main" val="1262996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27</a:t>
            </a:fld>
            <a:endParaRPr lang="en-US"/>
          </a:p>
        </p:txBody>
      </p:sp>
    </p:spTree>
    <p:extLst>
      <p:ext uri="{BB962C8B-B14F-4D97-AF65-F5344CB8AC3E}">
        <p14:creationId xmlns:p14="http://schemas.microsoft.com/office/powerpoint/2010/main" val="483078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28</a:t>
            </a:fld>
            <a:endParaRPr lang="en-US"/>
          </a:p>
        </p:txBody>
      </p:sp>
    </p:spTree>
    <p:extLst>
      <p:ext uri="{BB962C8B-B14F-4D97-AF65-F5344CB8AC3E}">
        <p14:creationId xmlns:p14="http://schemas.microsoft.com/office/powerpoint/2010/main" val="396945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29</a:t>
            </a:fld>
            <a:endParaRPr lang="en-US"/>
          </a:p>
        </p:txBody>
      </p:sp>
    </p:spTree>
    <p:extLst>
      <p:ext uri="{BB962C8B-B14F-4D97-AF65-F5344CB8AC3E}">
        <p14:creationId xmlns:p14="http://schemas.microsoft.com/office/powerpoint/2010/main" val="931566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30</a:t>
            </a:fld>
            <a:endParaRPr lang="en-US"/>
          </a:p>
        </p:txBody>
      </p:sp>
    </p:spTree>
    <p:extLst>
      <p:ext uri="{BB962C8B-B14F-4D97-AF65-F5344CB8AC3E}">
        <p14:creationId xmlns:p14="http://schemas.microsoft.com/office/powerpoint/2010/main" val="426411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3</a:t>
            </a:fld>
            <a:endParaRPr lang="en-US"/>
          </a:p>
        </p:txBody>
      </p:sp>
    </p:spTree>
    <p:extLst>
      <p:ext uri="{BB962C8B-B14F-4D97-AF65-F5344CB8AC3E}">
        <p14:creationId xmlns:p14="http://schemas.microsoft.com/office/powerpoint/2010/main" val="97562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Johnny</a:t>
            </a:r>
          </a:p>
        </p:txBody>
      </p:sp>
      <p:sp>
        <p:nvSpPr>
          <p:cNvPr id="4" name="Slide Number Placeholder 3"/>
          <p:cNvSpPr>
            <a:spLocks noGrp="1"/>
          </p:cNvSpPr>
          <p:nvPr>
            <p:ph type="sldNum" sz="quarter" idx="10"/>
          </p:nvPr>
        </p:nvSpPr>
        <p:spPr/>
        <p:txBody>
          <a:bodyPr/>
          <a:lstStyle/>
          <a:p>
            <a:fld id="{74518FD0-00C4-4B18-9A95-4A7110BFB0DC}" type="slidenum">
              <a:rPr lang="en-US" smtClean="0"/>
              <a:t>31</a:t>
            </a:fld>
            <a:endParaRPr lang="en-US"/>
          </a:p>
        </p:txBody>
      </p:sp>
    </p:spTree>
    <p:extLst>
      <p:ext uri="{BB962C8B-B14F-4D97-AF65-F5344CB8AC3E}">
        <p14:creationId xmlns:p14="http://schemas.microsoft.com/office/powerpoint/2010/main" val="603348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a:t>
            </a:r>
          </a:p>
        </p:txBody>
      </p:sp>
      <p:sp>
        <p:nvSpPr>
          <p:cNvPr id="4" name="Slide Number Placeholder 3"/>
          <p:cNvSpPr>
            <a:spLocks noGrp="1"/>
          </p:cNvSpPr>
          <p:nvPr>
            <p:ph type="sldNum" sz="quarter" idx="10"/>
          </p:nvPr>
        </p:nvSpPr>
        <p:spPr/>
        <p:txBody>
          <a:bodyPr/>
          <a:lstStyle/>
          <a:p>
            <a:fld id="{74518FD0-00C4-4B18-9A95-4A7110BFB0DC}" type="slidenum">
              <a:rPr lang="en-US" smtClean="0"/>
              <a:t>32</a:t>
            </a:fld>
            <a:endParaRPr lang="en-US"/>
          </a:p>
        </p:txBody>
      </p:sp>
    </p:spTree>
    <p:extLst>
      <p:ext uri="{BB962C8B-B14F-4D97-AF65-F5344CB8AC3E}">
        <p14:creationId xmlns:p14="http://schemas.microsoft.com/office/powerpoint/2010/main" val="812274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Manoj</a:t>
            </a:r>
            <a:endParaRPr lang="en-US" dirty="0"/>
          </a:p>
        </p:txBody>
      </p:sp>
      <p:sp>
        <p:nvSpPr>
          <p:cNvPr id="4" name="Slide Number Placeholder 3"/>
          <p:cNvSpPr>
            <a:spLocks noGrp="1"/>
          </p:cNvSpPr>
          <p:nvPr>
            <p:ph type="sldNum" sz="quarter" idx="10"/>
          </p:nvPr>
        </p:nvSpPr>
        <p:spPr/>
        <p:txBody>
          <a:bodyPr/>
          <a:lstStyle/>
          <a:p>
            <a:fld id="{74518FD0-00C4-4B18-9A95-4A7110BFB0DC}" type="slidenum">
              <a:rPr lang="en-US" smtClean="0"/>
              <a:t>33</a:t>
            </a:fld>
            <a:endParaRPr lang="en-US"/>
          </a:p>
        </p:txBody>
      </p:sp>
    </p:spTree>
    <p:extLst>
      <p:ext uri="{BB962C8B-B14F-4D97-AF65-F5344CB8AC3E}">
        <p14:creationId xmlns:p14="http://schemas.microsoft.com/office/powerpoint/2010/main" val="768927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35</a:t>
            </a:fld>
            <a:endParaRPr lang="en-US"/>
          </a:p>
        </p:txBody>
      </p:sp>
    </p:spTree>
    <p:extLst>
      <p:ext uri="{BB962C8B-B14F-4D97-AF65-F5344CB8AC3E}">
        <p14:creationId xmlns:p14="http://schemas.microsoft.com/office/powerpoint/2010/main" val="1298977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a:p>
            <a:endParaRPr lang="en-US" dirty="0"/>
          </a:p>
        </p:txBody>
      </p:sp>
      <p:sp>
        <p:nvSpPr>
          <p:cNvPr id="4" name="Slide Number Placeholder 3"/>
          <p:cNvSpPr>
            <a:spLocks noGrp="1"/>
          </p:cNvSpPr>
          <p:nvPr>
            <p:ph type="sldNum" sz="quarter" idx="10"/>
          </p:nvPr>
        </p:nvSpPr>
        <p:spPr/>
        <p:txBody>
          <a:bodyPr/>
          <a:lstStyle/>
          <a:p>
            <a:fld id="{74518FD0-00C4-4B18-9A95-4A7110BFB0DC}" type="slidenum">
              <a:rPr lang="en-US" smtClean="0"/>
              <a:t>36</a:t>
            </a:fld>
            <a:endParaRPr lang="en-US"/>
          </a:p>
        </p:txBody>
      </p:sp>
    </p:spTree>
    <p:extLst>
      <p:ext uri="{BB962C8B-B14F-4D97-AF65-F5344CB8AC3E}">
        <p14:creationId xmlns:p14="http://schemas.microsoft.com/office/powerpoint/2010/main" val="14931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a:p>
            <a:endParaRPr lang="en-US" dirty="0"/>
          </a:p>
        </p:txBody>
      </p:sp>
      <p:sp>
        <p:nvSpPr>
          <p:cNvPr id="4" name="Slide Number Placeholder 3"/>
          <p:cNvSpPr>
            <a:spLocks noGrp="1"/>
          </p:cNvSpPr>
          <p:nvPr>
            <p:ph type="sldNum" sz="quarter" idx="10"/>
          </p:nvPr>
        </p:nvSpPr>
        <p:spPr/>
        <p:txBody>
          <a:bodyPr/>
          <a:lstStyle/>
          <a:p>
            <a:fld id="{74518FD0-00C4-4B18-9A95-4A7110BFB0DC}" type="slidenum">
              <a:rPr lang="en-US" smtClean="0"/>
              <a:t>37</a:t>
            </a:fld>
            <a:endParaRPr lang="en-US"/>
          </a:p>
        </p:txBody>
      </p:sp>
    </p:spTree>
    <p:extLst>
      <p:ext uri="{BB962C8B-B14F-4D97-AF65-F5344CB8AC3E}">
        <p14:creationId xmlns:p14="http://schemas.microsoft.com/office/powerpoint/2010/main" val="3206227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18FD0-00C4-4B18-9A95-4A7110BFB0DC}" type="slidenum">
              <a:rPr lang="en-US" smtClean="0"/>
              <a:t>38</a:t>
            </a:fld>
            <a:endParaRPr lang="en-US"/>
          </a:p>
        </p:txBody>
      </p:sp>
    </p:spTree>
    <p:extLst>
      <p:ext uri="{BB962C8B-B14F-4D97-AF65-F5344CB8AC3E}">
        <p14:creationId xmlns:p14="http://schemas.microsoft.com/office/powerpoint/2010/main" val="97982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4</a:t>
            </a:fld>
            <a:endParaRPr lang="en-US"/>
          </a:p>
        </p:txBody>
      </p:sp>
    </p:spTree>
    <p:extLst>
      <p:ext uri="{BB962C8B-B14F-4D97-AF65-F5344CB8AC3E}">
        <p14:creationId xmlns:p14="http://schemas.microsoft.com/office/powerpoint/2010/main" val="5633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6</a:t>
            </a:fld>
            <a:endParaRPr lang="en-US"/>
          </a:p>
        </p:txBody>
      </p:sp>
    </p:spTree>
    <p:extLst>
      <p:ext uri="{BB962C8B-B14F-4D97-AF65-F5344CB8AC3E}">
        <p14:creationId xmlns:p14="http://schemas.microsoft.com/office/powerpoint/2010/main" val="222402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74518FD0-00C4-4B18-9A95-4A7110BFB0DC}" type="slidenum">
              <a:rPr lang="en-US" smtClean="0"/>
              <a:t>7</a:t>
            </a:fld>
            <a:endParaRPr lang="en-US"/>
          </a:p>
        </p:txBody>
      </p:sp>
    </p:spTree>
    <p:extLst>
      <p:ext uri="{BB962C8B-B14F-4D97-AF65-F5344CB8AC3E}">
        <p14:creationId xmlns:p14="http://schemas.microsoft.com/office/powerpoint/2010/main" val="31060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a:t>
            </a:r>
          </a:p>
        </p:txBody>
      </p:sp>
      <p:sp>
        <p:nvSpPr>
          <p:cNvPr id="4" name="Slide Number Placeholder 3"/>
          <p:cNvSpPr>
            <a:spLocks noGrp="1"/>
          </p:cNvSpPr>
          <p:nvPr>
            <p:ph type="sldNum" sz="quarter" idx="10"/>
          </p:nvPr>
        </p:nvSpPr>
        <p:spPr/>
        <p:txBody>
          <a:bodyPr/>
          <a:lstStyle/>
          <a:p>
            <a:fld id="{74518FD0-00C4-4B18-9A95-4A7110BFB0DC}" type="slidenum">
              <a:rPr lang="en-US" smtClean="0"/>
              <a:t>8</a:t>
            </a:fld>
            <a:endParaRPr lang="en-US"/>
          </a:p>
        </p:txBody>
      </p:sp>
    </p:spTree>
    <p:extLst>
      <p:ext uri="{BB962C8B-B14F-4D97-AF65-F5344CB8AC3E}">
        <p14:creationId xmlns:p14="http://schemas.microsoft.com/office/powerpoint/2010/main" val="333494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Johnny/Will + comments from panel</a:t>
            </a:r>
          </a:p>
        </p:txBody>
      </p:sp>
      <p:sp>
        <p:nvSpPr>
          <p:cNvPr id="4" name="Slide Number Placeholder 3"/>
          <p:cNvSpPr>
            <a:spLocks noGrp="1"/>
          </p:cNvSpPr>
          <p:nvPr>
            <p:ph type="sldNum" sz="quarter" idx="10"/>
          </p:nvPr>
        </p:nvSpPr>
        <p:spPr/>
        <p:txBody>
          <a:bodyPr/>
          <a:lstStyle/>
          <a:p>
            <a:fld id="{74518FD0-00C4-4B18-9A95-4A7110BFB0DC}" type="slidenum">
              <a:rPr lang="en-US" smtClean="0"/>
              <a:t>9</a:t>
            </a:fld>
            <a:endParaRPr lang="en-US"/>
          </a:p>
        </p:txBody>
      </p:sp>
    </p:spTree>
    <p:extLst>
      <p:ext uri="{BB962C8B-B14F-4D97-AF65-F5344CB8AC3E}">
        <p14:creationId xmlns:p14="http://schemas.microsoft.com/office/powerpoint/2010/main" val="417018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18FD0-00C4-4B18-9A95-4A7110BFB0DC}" type="slidenum">
              <a:rPr lang="en-US" smtClean="0"/>
              <a:t>10</a:t>
            </a:fld>
            <a:endParaRPr lang="en-US"/>
          </a:p>
        </p:txBody>
      </p:sp>
    </p:spTree>
    <p:extLst>
      <p:ext uri="{BB962C8B-B14F-4D97-AF65-F5344CB8AC3E}">
        <p14:creationId xmlns:p14="http://schemas.microsoft.com/office/powerpoint/2010/main" val="315137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815934" y="990600"/>
            <a:ext cx="4495800" cy="381000"/>
          </a:xfrm>
          <a:prstGeom prst="rect">
            <a:avLst/>
          </a:prstGeom>
        </p:spPr>
        <p:txBody>
          <a:bodyPr/>
          <a:lstStyle>
            <a:lvl1pPr>
              <a:defRPr sz="2400">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476011" y="381000"/>
            <a:ext cx="11175647"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06491621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fluencer - No Logo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76011" y="381000"/>
            <a:ext cx="11175647" cy="609600"/>
          </a:xfrm>
          <a:prstGeom prst="rect">
            <a:avLst/>
          </a:prstGeom>
        </p:spPr>
        <p:txBody>
          <a:bodyPr vert="horz" lIns="91440" tIns="45720" rIns="91440" bIns="45720" rtlCol="0" anchor="ctr">
            <a:normAutofit/>
          </a:bodyPr>
          <a:lstStyle/>
          <a:p>
            <a:r>
              <a:rPr lang="en-US" dirty="0"/>
              <a:t>Click to edit Master title style</a:t>
            </a:r>
          </a:p>
        </p:txBody>
      </p:sp>
      <p:sp>
        <p:nvSpPr>
          <p:cNvPr id="18" name="Text Placeholder 15"/>
          <p:cNvSpPr>
            <a:spLocks noGrp="1"/>
          </p:cNvSpPr>
          <p:nvPr>
            <p:ph type="body" sz="quarter" idx="10"/>
          </p:nvPr>
        </p:nvSpPr>
        <p:spPr>
          <a:xfrm>
            <a:off x="3815934" y="990600"/>
            <a:ext cx="4495800" cy="381000"/>
          </a:xfrm>
          <a:prstGeom prst="rect">
            <a:avLst/>
          </a:prstGeom>
        </p:spPr>
        <p:txBody>
          <a:bodyPr/>
          <a:lstStyle>
            <a:lvl1pPr>
              <a:defRPr sz="240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264874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luencer - No Logo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76011" y="381000"/>
            <a:ext cx="11175647" cy="609600"/>
          </a:xfrm>
          <a:prstGeom prst="rect">
            <a:avLst/>
          </a:prstGeom>
        </p:spPr>
        <p:txBody>
          <a:bodyPr vert="horz" lIns="91440" tIns="45720" rIns="91440" bIns="45720" rtlCol="0" anchor="ctr">
            <a:normAutofit/>
          </a:bodyPr>
          <a:lstStyle/>
          <a:p>
            <a:r>
              <a:rPr lang="en-US" dirty="0"/>
              <a:t>Click to edit Master title style</a:t>
            </a:r>
          </a:p>
        </p:txBody>
      </p:sp>
      <p:sp>
        <p:nvSpPr>
          <p:cNvPr id="18" name="Text Placeholder 15"/>
          <p:cNvSpPr>
            <a:spLocks noGrp="1"/>
          </p:cNvSpPr>
          <p:nvPr>
            <p:ph type="body" sz="quarter" idx="10"/>
          </p:nvPr>
        </p:nvSpPr>
        <p:spPr>
          <a:xfrm>
            <a:off x="3815934" y="990600"/>
            <a:ext cx="4495800" cy="381000"/>
          </a:xfrm>
          <a:prstGeom prst="rect">
            <a:avLst/>
          </a:prstGeom>
        </p:spPr>
        <p:txBody>
          <a:bodyPr/>
          <a:lstStyle>
            <a:lvl1pPr>
              <a:defRPr sz="240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35421817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815934" y="990600"/>
            <a:ext cx="4495800" cy="381000"/>
          </a:xfrm>
          <a:prstGeom prst="rect">
            <a:avLst/>
          </a:prstGeom>
        </p:spPr>
        <p:txBody>
          <a:bodyPr/>
          <a:lstStyle>
            <a:lvl1pPr>
              <a:defRPr sz="2400">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476011" y="381000"/>
            <a:ext cx="11175647"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7096839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slide" Target="../slides/slide19.xml"/><Relationship Id="rId4" Type="http://schemas.openxmlformats.org/officeDocument/2006/relationships/slide" Target="../slides/slide1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24486" y="6268558"/>
            <a:ext cx="2178802" cy="253916"/>
          </a:xfrm>
          <a:prstGeom prst="rect">
            <a:avLst/>
          </a:prstGeom>
          <a:noFill/>
        </p:spPr>
        <p:txBody>
          <a:bodyPr wrap="none" rtlCol="0">
            <a:spAutoFit/>
          </a:bodyPr>
          <a:lstStyle/>
          <a:p>
            <a:pPr algn="ctr"/>
            <a:r>
              <a:rPr lang="en-US" sz="1050" dirty="0">
                <a:solidFill>
                  <a:srgbClr val="018CCF"/>
                </a:solidFill>
                <a:latin typeface="+mj-lt"/>
              </a:rPr>
              <a:t>THE NAME OF YOUR PRESENTATION</a:t>
            </a:r>
          </a:p>
        </p:txBody>
      </p:sp>
      <p:sp>
        <p:nvSpPr>
          <p:cNvPr id="12" name="Oval 11">
            <a:hlinkClick r:id="rId4" action="ppaction://hlinksldjump"/>
          </p:cNvPr>
          <p:cNvSpPr/>
          <p:nvPr userDrawn="1"/>
        </p:nvSpPr>
        <p:spPr>
          <a:xfrm>
            <a:off x="11248810" y="6166933"/>
            <a:ext cx="457166" cy="457166"/>
          </a:xfrm>
          <a:prstGeom prst="ellipse">
            <a:avLst/>
          </a:prstGeom>
          <a:noFill/>
          <a:ln w="25400" cap="flat" cmpd="sng" algn="ctr">
            <a:solidFill>
              <a:srgbClr val="018CCF"/>
            </a:solidFill>
            <a:prstDash val="solid"/>
          </a:ln>
          <a:effectLst/>
        </p:spPr>
        <p:txBody>
          <a:bodyPr rtlCol="0" anchor="ctr"/>
          <a:lstStyle/>
          <a:p>
            <a:pPr algn="ctr">
              <a:defRPr/>
            </a:pPr>
            <a:endParaRPr lang="en-US" kern="0">
              <a:solidFill>
                <a:prstClr val="white"/>
              </a:solidFill>
              <a:latin typeface="Cantarell"/>
            </a:endParaRPr>
          </a:p>
        </p:txBody>
      </p:sp>
      <p:sp>
        <p:nvSpPr>
          <p:cNvPr id="15" name="Title Placeholder 1"/>
          <p:cNvSpPr>
            <a:spLocks noGrp="1"/>
          </p:cNvSpPr>
          <p:nvPr userDrawn="1">
            <p:ph type="title"/>
          </p:nvPr>
        </p:nvSpPr>
        <p:spPr>
          <a:xfrm>
            <a:off x="476011" y="381000"/>
            <a:ext cx="11175647" cy="609600"/>
          </a:xfrm>
          <a:prstGeom prst="rect">
            <a:avLst/>
          </a:prstGeom>
        </p:spPr>
        <p:txBody>
          <a:bodyPr vert="horz" lIns="91440" tIns="45720" rIns="91440" bIns="45720" rtlCol="0" anchor="ctr">
            <a:noAutofit/>
          </a:bodyPr>
          <a:lstStyle/>
          <a:p>
            <a:r>
              <a:rPr lang="en-US" dirty="0"/>
              <a:t>Click to edit Master title style</a:t>
            </a:r>
          </a:p>
        </p:txBody>
      </p:sp>
      <p:sp>
        <p:nvSpPr>
          <p:cNvPr id="5" name="TextBox 4"/>
          <p:cNvSpPr txBox="1"/>
          <p:nvPr userDrawn="1"/>
        </p:nvSpPr>
        <p:spPr>
          <a:xfrm>
            <a:off x="11232632" y="6241628"/>
            <a:ext cx="486472" cy="307777"/>
          </a:xfrm>
          <a:prstGeom prst="rect">
            <a:avLst/>
          </a:prstGeom>
          <a:noFill/>
        </p:spPr>
        <p:txBody>
          <a:bodyPr wrap="square" rtlCol="0">
            <a:spAutoFit/>
          </a:bodyPr>
          <a:lstStyle/>
          <a:p>
            <a:pPr algn="ctr"/>
            <a:fld id="{57D10B99-50A5-42FC-B027-72C59AB43D26}" type="slidenum">
              <a:rPr lang="en-US" sz="1400" smtClean="0">
                <a:solidFill>
                  <a:srgbClr val="018CCF"/>
                </a:solidFill>
                <a:latin typeface="+mj-lt"/>
              </a:rPr>
              <a:pPr algn="ctr"/>
              <a:t>‹#›</a:t>
            </a:fld>
            <a:endParaRPr lang="en-US" sz="1400" dirty="0">
              <a:solidFill>
                <a:srgbClr val="018CCF"/>
              </a:solidFill>
              <a:latin typeface="+mj-lt"/>
            </a:endParaRPr>
          </a:p>
        </p:txBody>
      </p:sp>
      <p:grpSp>
        <p:nvGrpSpPr>
          <p:cNvPr id="42" name="Group 41"/>
          <p:cNvGrpSpPr/>
          <p:nvPr userDrawn="1"/>
        </p:nvGrpSpPr>
        <p:grpSpPr>
          <a:xfrm>
            <a:off x="10808238" y="6232323"/>
            <a:ext cx="326387" cy="326387"/>
            <a:chOff x="10808238" y="6227795"/>
            <a:chExt cx="326387" cy="326387"/>
          </a:xfrm>
          <a:effectLst/>
        </p:grpSpPr>
        <p:grpSp>
          <p:nvGrpSpPr>
            <p:cNvPr id="27" name="Group 26"/>
            <p:cNvGrpSpPr/>
            <p:nvPr userDrawn="1"/>
          </p:nvGrpSpPr>
          <p:grpSpPr>
            <a:xfrm>
              <a:off x="10908980" y="6342934"/>
              <a:ext cx="119953" cy="101885"/>
              <a:chOff x="10272189" y="5611405"/>
              <a:chExt cx="208638" cy="177211"/>
            </a:xfrm>
          </p:grpSpPr>
          <p:cxnSp>
            <p:nvCxnSpPr>
              <p:cNvPr id="24" name="Straight Connector 23">
                <a:hlinkClick r:id="rId5" action="ppaction://hlinksldjump"/>
              </p:cNvPr>
              <p:cNvCxnSpPr/>
              <p:nvPr userDrawn="1"/>
            </p:nvCxnSpPr>
            <p:spPr>
              <a:xfrm>
                <a:off x="10272189" y="5611405"/>
                <a:ext cx="208638" cy="0"/>
              </a:xfrm>
              <a:prstGeom prst="line">
                <a:avLst/>
              </a:prstGeom>
              <a:ln>
                <a:solidFill>
                  <a:srgbClr val="018CC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hlinkClick r:id="rId5" action="ppaction://hlinksldjump"/>
              </p:cNvPr>
              <p:cNvCxnSpPr/>
              <p:nvPr userDrawn="1"/>
            </p:nvCxnSpPr>
            <p:spPr>
              <a:xfrm>
                <a:off x="10272189" y="5700011"/>
                <a:ext cx="208638" cy="0"/>
              </a:xfrm>
              <a:prstGeom prst="line">
                <a:avLst/>
              </a:prstGeom>
              <a:ln>
                <a:solidFill>
                  <a:srgbClr val="018CC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rId5" action="ppaction://hlinksldjump"/>
              </p:cNvPr>
              <p:cNvCxnSpPr/>
              <p:nvPr userDrawn="1"/>
            </p:nvCxnSpPr>
            <p:spPr>
              <a:xfrm>
                <a:off x="10272189" y="5788616"/>
                <a:ext cx="208638" cy="0"/>
              </a:xfrm>
              <a:prstGeom prst="line">
                <a:avLst/>
              </a:prstGeom>
              <a:ln>
                <a:solidFill>
                  <a:srgbClr val="018CCF"/>
                </a:solidFill>
              </a:ln>
              <a:effectLst/>
            </p:spPr>
            <p:style>
              <a:lnRef idx="2">
                <a:schemeClr val="accent1"/>
              </a:lnRef>
              <a:fillRef idx="0">
                <a:schemeClr val="accent1"/>
              </a:fillRef>
              <a:effectRef idx="1">
                <a:schemeClr val="accent1"/>
              </a:effectRef>
              <a:fontRef idx="minor">
                <a:schemeClr val="tx1"/>
              </a:fontRef>
            </p:style>
          </p:cxnSp>
        </p:grpSp>
        <p:sp>
          <p:nvSpPr>
            <p:cNvPr id="38" name="Oval 37"/>
            <p:cNvSpPr/>
            <p:nvPr userDrawn="1"/>
          </p:nvSpPr>
          <p:spPr>
            <a:xfrm>
              <a:off x="10808238" y="6227795"/>
              <a:ext cx="326387" cy="326387"/>
            </a:xfrm>
            <a:prstGeom prst="ellipse">
              <a:avLst/>
            </a:prstGeom>
            <a:noFill/>
            <a:ln w="25400" cap="flat" cmpd="sng" algn="ctr">
              <a:solidFill>
                <a:srgbClr val="018CCF"/>
              </a:solidFill>
              <a:prstDash val="solid"/>
            </a:ln>
            <a:effectLst/>
          </p:spPr>
          <p:txBody>
            <a:bodyPr rtlCol="0" anchor="ctr"/>
            <a:lstStyle/>
            <a:p>
              <a:pPr lvl="0" algn="ctr"/>
              <a:endParaRPr lang="en-US" kern="0">
                <a:solidFill>
                  <a:prstClr val="white"/>
                </a:solidFill>
                <a:latin typeface="Cantarell"/>
              </a:endParaRPr>
            </a:p>
          </p:txBody>
        </p:sp>
      </p:grpSp>
      <p:sp>
        <p:nvSpPr>
          <p:cNvPr id="17" name="Freeform 311"/>
          <p:cNvSpPr>
            <a:spLocks noEditPoints="1"/>
          </p:cNvSpPr>
          <p:nvPr userDrawn="1"/>
        </p:nvSpPr>
        <p:spPr bwMode="auto">
          <a:xfrm>
            <a:off x="453122" y="6219010"/>
            <a:ext cx="354060" cy="353013"/>
          </a:xfrm>
          <a:custGeom>
            <a:avLst/>
            <a:gdLst>
              <a:gd name="T0" fmla="*/ 137 w 186"/>
              <a:gd name="T1" fmla="*/ 60 h 185"/>
              <a:gd name="T2" fmla="*/ 126 w 186"/>
              <a:gd name="T3" fmla="*/ 64 h 185"/>
              <a:gd name="T4" fmla="*/ 113 w 186"/>
              <a:gd name="T5" fmla="*/ 59 h 185"/>
              <a:gd name="T6" fmla="*/ 96 w 186"/>
              <a:gd name="T7" fmla="*/ 76 h 185"/>
              <a:gd name="T8" fmla="*/ 97 w 186"/>
              <a:gd name="T9" fmla="*/ 80 h 185"/>
              <a:gd name="T10" fmla="*/ 61 w 186"/>
              <a:gd name="T11" fmla="*/ 62 h 185"/>
              <a:gd name="T12" fmla="*/ 59 w 186"/>
              <a:gd name="T13" fmla="*/ 70 h 185"/>
              <a:gd name="T14" fmla="*/ 66 w 186"/>
              <a:gd name="T15" fmla="*/ 84 h 185"/>
              <a:gd name="T16" fmla="*/ 58 w 186"/>
              <a:gd name="T17" fmla="*/ 82 h 185"/>
              <a:gd name="T18" fmla="*/ 58 w 186"/>
              <a:gd name="T19" fmla="*/ 83 h 185"/>
              <a:gd name="T20" fmla="*/ 72 w 186"/>
              <a:gd name="T21" fmla="*/ 99 h 185"/>
              <a:gd name="T22" fmla="*/ 68 w 186"/>
              <a:gd name="T23" fmla="*/ 100 h 185"/>
              <a:gd name="T24" fmla="*/ 64 w 186"/>
              <a:gd name="T25" fmla="*/ 100 h 185"/>
              <a:gd name="T26" fmla="*/ 81 w 186"/>
              <a:gd name="T27" fmla="*/ 111 h 185"/>
              <a:gd name="T28" fmla="*/ 59 w 186"/>
              <a:gd name="T29" fmla="*/ 119 h 185"/>
              <a:gd name="T30" fmla="*/ 55 w 186"/>
              <a:gd name="T31" fmla="*/ 118 h 185"/>
              <a:gd name="T32" fmla="*/ 82 w 186"/>
              <a:gd name="T33" fmla="*/ 126 h 185"/>
              <a:gd name="T34" fmla="*/ 131 w 186"/>
              <a:gd name="T35" fmla="*/ 78 h 185"/>
              <a:gd name="T36" fmla="*/ 131 w 186"/>
              <a:gd name="T37" fmla="*/ 75 h 185"/>
              <a:gd name="T38" fmla="*/ 139 w 186"/>
              <a:gd name="T39" fmla="*/ 67 h 185"/>
              <a:gd name="T40" fmla="*/ 129 w 186"/>
              <a:gd name="T41" fmla="*/ 69 h 185"/>
              <a:gd name="T42" fmla="*/ 137 w 186"/>
              <a:gd name="T43" fmla="*/ 60 h 185"/>
              <a:gd name="T44" fmla="*/ 93 w 186"/>
              <a:gd name="T45" fmla="*/ 0 h 185"/>
              <a:gd name="T46" fmla="*/ 0 w 186"/>
              <a:gd name="T47" fmla="*/ 92 h 185"/>
              <a:gd name="T48" fmla="*/ 93 w 186"/>
              <a:gd name="T49" fmla="*/ 185 h 185"/>
              <a:gd name="T50" fmla="*/ 186 w 186"/>
              <a:gd name="T51" fmla="*/ 92 h 185"/>
              <a:gd name="T52" fmla="*/ 93 w 186"/>
              <a:gd name="T53" fmla="*/ 0 h 185"/>
              <a:gd name="T54" fmla="*/ 93 w 186"/>
              <a:gd name="T55" fmla="*/ 177 h 185"/>
              <a:gd name="T56" fmla="*/ 9 w 186"/>
              <a:gd name="T57" fmla="*/ 92 h 185"/>
              <a:gd name="T58" fmla="*/ 93 w 186"/>
              <a:gd name="T59" fmla="*/ 8 h 185"/>
              <a:gd name="T60" fmla="*/ 177 w 186"/>
              <a:gd name="T61" fmla="*/ 92 h 185"/>
              <a:gd name="T62" fmla="*/ 93 w 186"/>
              <a:gd name="T6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5">
                <a:moveTo>
                  <a:pt x="137" y="60"/>
                </a:moveTo>
                <a:cubicBezTo>
                  <a:pt x="134" y="62"/>
                  <a:pt x="130" y="63"/>
                  <a:pt x="126" y="64"/>
                </a:cubicBezTo>
                <a:cubicBezTo>
                  <a:pt x="123" y="61"/>
                  <a:pt x="118" y="59"/>
                  <a:pt x="113" y="59"/>
                </a:cubicBezTo>
                <a:cubicBezTo>
                  <a:pt x="104" y="59"/>
                  <a:pt x="96" y="66"/>
                  <a:pt x="96" y="76"/>
                </a:cubicBezTo>
                <a:cubicBezTo>
                  <a:pt x="96" y="77"/>
                  <a:pt x="96" y="78"/>
                  <a:pt x="97" y="80"/>
                </a:cubicBezTo>
                <a:cubicBezTo>
                  <a:pt x="82" y="79"/>
                  <a:pt x="69" y="72"/>
                  <a:pt x="61" y="62"/>
                </a:cubicBezTo>
                <a:cubicBezTo>
                  <a:pt x="59" y="64"/>
                  <a:pt x="59" y="67"/>
                  <a:pt x="59" y="70"/>
                </a:cubicBezTo>
                <a:cubicBezTo>
                  <a:pt x="59" y="76"/>
                  <a:pt x="62" y="81"/>
                  <a:pt x="66" y="84"/>
                </a:cubicBezTo>
                <a:cubicBezTo>
                  <a:pt x="63" y="84"/>
                  <a:pt x="61" y="84"/>
                  <a:pt x="58" y="82"/>
                </a:cubicBezTo>
                <a:cubicBezTo>
                  <a:pt x="58" y="82"/>
                  <a:pt x="58" y="82"/>
                  <a:pt x="58" y="83"/>
                </a:cubicBezTo>
                <a:cubicBezTo>
                  <a:pt x="58" y="91"/>
                  <a:pt x="64" y="98"/>
                  <a:pt x="72" y="99"/>
                </a:cubicBezTo>
                <a:cubicBezTo>
                  <a:pt x="71" y="100"/>
                  <a:pt x="69" y="100"/>
                  <a:pt x="68" y="100"/>
                </a:cubicBezTo>
                <a:cubicBezTo>
                  <a:pt x="67" y="100"/>
                  <a:pt x="66" y="100"/>
                  <a:pt x="64" y="100"/>
                </a:cubicBezTo>
                <a:cubicBezTo>
                  <a:pt x="67" y="106"/>
                  <a:pt x="73" y="111"/>
                  <a:pt x="81" y="111"/>
                </a:cubicBezTo>
                <a:cubicBezTo>
                  <a:pt x="75" y="116"/>
                  <a:pt x="67" y="119"/>
                  <a:pt x="59" y="119"/>
                </a:cubicBezTo>
                <a:cubicBezTo>
                  <a:pt x="58" y="119"/>
                  <a:pt x="56" y="119"/>
                  <a:pt x="55" y="118"/>
                </a:cubicBezTo>
                <a:cubicBezTo>
                  <a:pt x="63" y="123"/>
                  <a:pt x="72" y="126"/>
                  <a:pt x="82" y="126"/>
                </a:cubicBezTo>
                <a:cubicBezTo>
                  <a:pt x="113" y="126"/>
                  <a:pt x="131" y="100"/>
                  <a:pt x="131" y="78"/>
                </a:cubicBezTo>
                <a:cubicBezTo>
                  <a:pt x="131" y="77"/>
                  <a:pt x="131" y="76"/>
                  <a:pt x="131" y="75"/>
                </a:cubicBezTo>
                <a:cubicBezTo>
                  <a:pt x="134" y="73"/>
                  <a:pt x="137" y="70"/>
                  <a:pt x="139" y="67"/>
                </a:cubicBezTo>
                <a:cubicBezTo>
                  <a:pt x="136" y="68"/>
                  <a:pt x="133" y="69"/>
                  <a:pt x="129" y="69"/>
                </a:cubicBezTo>
                <a:cubicBezTo>
                  <a:pt x="133" y="67"/>
                  <a:pt x="136" y="64"/>
                  <a:pt x="137" y="60"/>
                </a:cubicBezTo>
                <a:close/>
                <a:moveTo>
                  <a:pt x="93" y="0"/>
                </a:moveTo>
                <a:cubicBezTo>
                  <a:pt x="42" y="0"/>
                  <a:pt x="0" y="41"/>
                  <a:pt x="0" y="92"/>
                </a:cubicBezTo>
                <a:cubicBezTo>
                  <a:pt x="0" y="144"/>
                  <a:pt x="42" y="185"/>
                  <a:pt x="93" y="185"/>
                </a:cubicBezTo>
                <a:cubicBezTo>
                  <a:pt x="144" y="185"/>
                  <a:pt x="186" y="144"/>
                  <a:pt x="186" y="92"/>
                </a:cubicBezTo>
                <a:cubicBezTo>
                  <a:pt x="186" y="41"/>
                  <a:pt x="144" y="0"/>
                  <a:pt x="93" y="0"/>
                </a:cubicBezTo>
                <a:close/>
                <a:moveTo>
                  <a:pt x="93" y="177"/>
                </a:moveTo>
                <a:cubicBezTo>
                  <a:pt x="46" y="177"/>
                  <a:pt x="9" y="139"/>
                  <a:pt x="9" y="92"/>
                </a:cubicBezTo>
                <a:cubicBezTo>
                  <a:pt x="9" y="46"/>
                  <a:pt x="46" y="8"/>
                  <a:pt x="93" y="8"/>
                </a:cubicBezTo>
                <a:cubicBezTo>
                  <a:pt x="140" y="8"/>
                  <a:pt x="177" y="46"/>
                  <a:pt x="177" y="92"/>
                </a:cubicBezTo>
                <a:cubicBezTo>
                  <a:pt x="177" y="139"/>
                  <a:pt x="140" y="177"/>
                  <a:pt x="93" y="177"/>
                </a:cubicBezTo>
                <a:close/>
              </a:path>
            </a:pathLst>
          </a:custGeom>
          <a:solidFill>
            <a:srgbClr val="018CC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18CCF"/>
              </a:solidFill>
              <a:effectLst/>
              <a:uLnTx/>
              <a:uFillTx/>
            </a:endParaRPr>
          </a:p>
        </p:txBody>
      </p:sp>
      <p:sp>
        <p:nvSpPr>
          <p:cNvPr id="18" name="Freeform 317"/>
          <p:cNvSpPr>
            <a:spLocks noEditPoints="1"/>
          </p:cNvSpPr>
          <p:nvPr userDrawn="1"/>
        </p:nvSpPr>
        <p:spPr bwMode="auto">
          <a:xfrm>
            <a:off x="1308030" y="6217962"/>
            <a:ext cx="353013" cy="355108"/>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rgbClr val="018CC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18CCF"/>
              </a:solidFill>
              <a:effectLst/>
              <a:uLnTx/>
              <a:uFillTx/>
            </a:endParaRPr>
          </a:p>
        </p:txBody>
      </p:sp>
      <p:sp>
        <p:nvSpPr>
          <p:cNvPr id="19" name="Freeform 312"/>
          <p:cNvSpPr>
            <a:spLocks noEditPoints="1"/>
          </p:cNvSpPr>
          <p:nvPr userDrawn="1"/>
        </p:nvSpPr>
        <p:spPr bwMode="auto">
          <a:xfrm>
            <a:off x="874620" y="6217962"/>
            <a:ext cx="365971" cy="365971"/>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rgbClr val="01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18CCF"/>
              </a:solidFill>
              <a:effectLst/>
              <a:uLnTx/>
              <a:uFillTx/>
            </a:endParaRPr>
          </a:p>
        </p:txBody>
      </p:sp>
    </p:spTree>
    <p:extLst>
      <p:ext uri="{BB962C8B-B14F-4D97-AF65-F5344CB8AC3E}">
        <p14:creationId xmlns:p14="http://schemas.microsoft.com/office/powerpoint/2010/main" val="765116200"/>
      </p:ext>
    </p:extLst>
  </p:cSld>
  <p:clrMap bg1="lt1" tx1="dk1" bg2="lt2" tx2="dk2" accent1="accent1" accent2="accent2" accent3="accent3" accent4="accent4" accent5="accent5" accent6="accent6" hlink="hlink" folHlink="folHlink"/>
  <p:sldLayoutIdLst>
    <p:sldLayoutId id="2147483662" r:id="rId1"/>
    <p:sldLayoutId id="2147483669" r:id="rId2"/>
  </p:sldLayoutIdLst>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350"/>
                                        <p:tgtEl>
                                          <p:spTgt spid="12"/>
                                        </p:tgtEl>
                                      </p:cBhvr>
                                    </p:animEffect>
                                  </p:childTnLst>
                                </p:cTn>
                              </p:par>
                            </p:childTnLst>
                          </p:cTn>
                        </p:par>
                        <p:par>
                          <p:cTn id="8" fill="hold">
                            <p:stCondLst>
                              <p:cond delay="350"/>
                            </p:stCondLst>
                            <p:childTnLst>
                              <p:par>
                                <p:cTn id="9" presetID="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350" fill="hold"/>
                                        <p:tgtEl>
                                          <p:spTgt spid="42"/>
                                        </p:tgtEl>
                                        <p:attrNameLst>
                                          <p:attrName>ppt_x</p:attrName>
                                        </p:attrNameLst>
                                      </p:cBhvr>
                                      <p:tavLst>
                                        <p:tav tm="0">
                                          <p:val>
                                            <p:strVal val="#ppt_x"/>
                                          </p:val>
                                        </p:tav>
                                        <p:tav tm="100000">
                                          <p:val>
                                            <p:strVal val="#ppt_x"/>
                                          </p:val>
                                        </p:tav>
                                      </p:tavLst>
                                    </p:anim>
                                    <p:anim calcmode="lin" valueType="num">
                                      <p:cBhvr additive="base">
                                        <p:cTn id="12" dur="350" fill="hold"/>
                                        <p:tgtEl>
                                          <p:spTgt spid="42"/>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50"/>
                                        <p:tgtEl>
                                          <p:spTgt spid="7"/>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350" fill="hold"/>
                                        <p:tgtEl>
                                          <p:spTgt spid="18"/>
                                        </p:tgtEl>
                                        <p:attrNameLst>
                                          <p:attrName>ppt_x</p:attrName>
                                        </p:attrNameLst>
                                      </p:cBhvr>
                                      <p:tavLst>
                                        <p:tav tm="0">
                                          <p:val>
                                            <p:strVal val="#ppt_x"/>
                                          </p:val>
                                        </p:tav>
                                        <p:tav tm="100000">
                                          <p:val>
                                            <p:strVal val="#ppt_x"/>
                                          </p:val>
                                        </p:tav>
                                      </p:tavLst>
                                    </p:anim>
                                    <p:anim calcmode="lin" valueType="num">
                                      <p:cBhvr additive="base">
                                        <p:cTn id="19" dur="35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7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350" fill="hold"/>
                                        <p:tgtEl>
                                          <p:spTgt spid="19"/>
                                        </p:tgtEl>
                                        <p:attrNameLst>
                                          <p:attrName>ppt_x</p:attrName>
                                        </p:attrNameLst>
                                      </p:cBhvr>
                                      <p:tavLst>
                                        <p:tav tm="0">
                                          <p:val>
                                            <p:strVal val="#ppt_x"/>
                                          </p:val>
                                        </p:tav>
                                        <p:tav tm="100000">
                                          <p:val>
                                            <p:strVal val="#ppt_x"/>
                                          </p:val>
                                        </p:tav>
                                      </p:tavLst>
                                    </p:anim>
                                    <p:anim calcmode="lin" valueType="num">
                                      <p:cBhvr additive="base">
                                        <p:cTn id="24" dur="3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350" fill="hold"/>
                                        <p:tgtEl>
                                          <p:spTgt spid="17"/>
                                        </p:tgtEl>
                                        <p:attrNameLst>
                                          <p:attrName>ppt_x</p:attrName>
                                        </p:attrNameLst>
                                      </p:cBhvr>
                                      <p:tavLst>
                                        <p:tav tm="0">
                                          <p:val>
                                            <p:strVal val="#ppt_x"/>
                                          </p:val>
                                        </p:tav>
                                        <p:tav tm="100000">
                                          <p:val>
                                            <p:strVal val="#ppt_x"/>
                                          </p:val>
                                        </p:tav>
                                      </p:tavLst>
                                    </p:anim>
                                    <p:anim calcmode="lin" valueType="num">
                                      <p:cBhvr additive="base">
                                        <p:cTn id="28" dur="3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7" grpId="0" animBg="1"/>
      <p:bldP spid="18" grpId="0" animBg="1"/>
      <p:bldP spid="19" grpId="0" animBg="1"/>
    </p:bldLst>
  </p:timing>
  <p:hf sldNum="0" hdr="0" dt="0"/>
  <p:txStyles>
    <p:titleStyle>
      <a:lvl1pPr algn="ctr" defTabSz="457200" rtl="0" eaLnBrk="1" latinLnBrk="0" hangingPunct="1">
        <a:spcBef>
          <a:spcPct val="0"/>
        </a:spcBef>
        <a:buNone/>
        <a:defRPr sz="5400" kern="1200">
          <a:solidFill>
            <a:srgbClr val="018CCF"/>
          </a:solidFill>
          <a:latin typeface="Bebas Neue" panose="020B0606020202050201" pitchFamily="34" charset="0"/>
          <a:ea typeface="+mj-ea"/>
          <a:cs typeface="+mj-cs"/>
        </a:defRPr>
      </a:lvl1pPr>
    </p:titleStyle>
    <p:bodyStyle>
      <a:lvl1pPr marL="0" marR="0" indent="0" algn="ctr" defTabSz="457200" rtl="0" eaLnBrk="1" fontAlgn="auto" latinLnBrk="0" hangingPunct="1">
        <a:lnSpc>
          <a:spcPct val="100000"/>
        </a:lnSpc>
        <a:spcBef>
          <a:spcPts val="0"/>
        </a:spcBef>
        <a:spcAft>
          <a:spcPts val="0"/>
        </a:spcAft>
        <a:buClrTx/>
        <a:buSzTx/>
        <a:buFontTx/>
        <a:buNone/>
        <a:tabLst/>
        <a:defRPr sz="2000" kern="1200">
          <a:solidFill>
            <a:schemeClr val="bg1">
              <a:lumMod val="7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476011" y="381000"/>
            <a:ext cx="11175647"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669092927"/>
      </p:ext>
    </p:extLst>
  </p:cSld>
  <p:clrMap bg1="lt1" tx1="dk1" bg2="lt2" tx2="dk2" accent1="accent1" accent2="accent2" accent3="accent3" accent4="accent4" accent5="accent5" accent6="accent6" hlink="hlink" folHlink="folHlink"/>
  <p:sldLayoutIdLst>
    <p:sldLayoutId id="2147483668" r:id="rId1"/>
    <p:sldLayoutId id="2147483671" r:id="rId2"/>
  </p:sldLayoutIdLst>
  <p:transition spd="slow">
    <p:wipe/>
  </p:transition>
  <p:hf sldNum="0" hdr="0" dt="0"/>
  <p:txStyles>
    <p:titleStyle>
      <a:lvl1pPr algn="ctr" defTabSz="457200" rtl="0" eaLnBrk="1" latinLnBrk="0" hangingPunct="1">
        <a:spcBef>
          <a:spcPct val="0"/>
        </a:spcBef>
        <a:buNone/>
        <a:defRPr sz="5400" kern="1200">
          <a:solidFill>
            <a:srgbClr val="018CCF"/>
          </a:solidFill>
          <a:latin typeface="Bebas Neue" panose="020B0606020202050201" pitchFamily="34" charset="0"/>
          <a:ea typeface="+mj-ea"/>
          <a:cs typeface="+mj-cs"/>
        </a:defRPr>
      </a:lvl1pPr>
    </p:titleStyle>
    <p:bodyStyle>
      <a:lvl1pPr marL="0" marR="0" indent="0" algn="ctr" defTabSz="457200" rtl="0" eaLnBrk="1" fontAlgn="auto" latinLnBrk="0" hangingPunct="1">
        <a:lnSpc>
          <a:spcPct val="100000"/>
        </a:lnSpc>
        <a:spcBef>
          <a:spcPts val="0"/>
        </a:spcBef>
        <a:spcAft>
          <a:spcPts val="0"/>
        </a:spcAft>
        <a:buClrTx/>
        <a:buSzTx/>
        <a:buFontTx/>
        <a:buNone/>
        <a:tabLst/>
        <a:defRPr sz="2000" kern="1200">
          <a:solidFill>
            <a:schemeClr val="bg1">
              <a:lumMod val="7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clarkcunningham.org/GeorgiaLegalEthics/ProtectingPrivacy.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mericanbar.org/groups/departments_offices/legal_technology_resources/resources/charts_fyis/cloud-ethics-chart.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theguardian.com/us-news/live/2016/oct/28/us-election-live-donald-trump-news-hillary-clinto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970867"/>
          </a:xfrm>
          <a:prstGeom prst="rect">
            <a:avLst/>
          </a:prstGeom>
          <a:blipFill>
            <a:blip r:embed="rId3"/>
            <a:stretch>
              <a:fillRect/>
            </a:stretch>
          </a:bli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36839" y="6881214"/>
            <a:ext cx="10363199" cy="307777"/>
          </a:xfrm>
          <a:prstGeom prst="rect">
            <a:avLst/>
          </a:prstGeom>
          <a:noFill/>
        </p:spPr>
        <p:txBody>
          <a:bodyPr wrap="square" rtlCol="0">
            <a:spAutoFit/>
          </a:bodyPr>
          <a:lstStyle/>
          <a:p>
            <a:pPr algn="ctr" defTabSz="457200"/>
            <a:r>
              <a:rPr lang="en-US" sz="1400" dirty="0">
                <a:solidFill>
                  <a:schemeClr val="bg1"/>
                </a:solidFill>
                <a:latin typeface="Bebas Neue" panose="020B0606020202050201" pitchFamily="34" charset="0"/>
              </a:rPr>
              <a:t>Date here</a:t>
            </a:r>
          </a:p>
        </p:txBody>
      </p:sp>
      <p:sp>
        <p:nvSpPr>
          <p:cNvPr id="8" name="TextBox 7"/>
          <p:cNvSpPr txBox="1"/>
          <p:nvPr/>
        </p:nvSpPr>
        <p:spPr>
          <a:xfrm>
            <a:off x="2523067" y="4296092"/>
            <a:ext cx="7035799" cy="769441"/>
          </a:xfrm>
          <a:prstGeom prst="rect">
            <a:avLst/>
          </a:prstGeom>
          <a:noFill/>
        </p:spPr>
        <p:txBody>
          <a:bodyPr wrap="square" rtlCol="0">
            <a:spAutoFit/>
          </a:bodyPr>
          <a:lstStyle/>
          <a:p>
            <a:pPr algn="ctr" defTabSz="457200"/>
            <a:r>
              <a:rPr lang="en-US" sz="4400" dirty="0">
                <a:solidFill>
                  <a:schemeClr val="tx1">
                    <a:lumMod val="65000"/>
                    <a:lumOff val="35000"/>
                  </a:schemeClr>
                </a:solidFill>
                <a:latin typeface="Bebas Neue" panose="020B0606020202050201" pitchFamily="34" charset="0"/>
              </a:rPr>
              <a:t>Tower to the Trenches</a:t>
            </a:r>
          </a:p>
        </p:txBody>
      </p:sp>
      <p:sp>
        <p:nvSpPr>
          <p:cNvPr id="9" name="Rectangle 8"/>
          <p:cNvSpPr/>
          <p:nvPr/>
        </p:nvSpPr>
        <p:spPr>
          <a:xfrm>
            <a:off x="62860" y="5065533"/>
            <a:ext cx="11956212" cy="1754326"/>
          </a:xfrm>
          <a:prstGeom prst="rect">
            <a:avLst/>
          </a:prstGeom>
        </p:spPr>
        <p:txBody>
          <a:bodyPr wrap="square">
            <a:spAutoFit/>
          </a:bodyPr>
          <a:lstStyle/>
          <a:p>
            <a:pPr lvl="0" algn="ctr" defTabSz="457200"/>
            <a:r>
              <a:rPr lang="en-US" sz="3600" dirty="0">
                <a:solidFill>
                  <a:srgbClr val="018CCF"/>
                </a:solidFill>
                <a:latin typeface="Bebas Neue" panose="020B0606020202050201" pitchFamily="34" charset="0"/>
              </a:rPr>
              <a:t>What Every Lawyer Needs to Know About Data Privacy and </a:t>
            </a:r>
            <a:r>
              <a:rPr lang="en-US" sz="3600" dirty="0" smtClean="0">
                <a:solidFill>
                  <a:srgbClr val="018CCF"/>
                </a:solidFill>
                <a:latin typeface="Bebas Neue" panose="020B0606020202050201" pitchFamily="34" charset="0"/>
              </a:rPr>
              <a:t>Security</a:t>
            </a:r>
          </a:p>
          <a:p>
            <a:pPr lvl="0" algn="ctr" defTabSz="457200"/>
            <a:r>
              <a:rPr lang="en-US" sz="3600" dirty="0" smtClean="0">
                <a:solidFill>
                  <a:srgbClr val="018CCF"/>
                </a:solidFill>
                <a:latin typeface="Bebas Neue" panose="020B0606020202050201" pitchFamily="34" charset="0"/>
              </a:rPr>
              <a:t>Download at</a:t>
            </a:r>
            <a:r>
              <a:rPr lang="en-US" sz="3600" dirty="0">
                <a:solidFill>
                  <a:srgbClr val="018CCF"/>
                </a:solidFill>
                <a:latin typeface="Bebas Neue" panose="020B0606020202050201" pitchFamily="34" charset="0"/>
              </a:rPr>
              <a:t>: </a:t>
            </a:r>
            <a:r>
              <a:rPr lang="en-US" sz="3600" dirty="0" smtClean="0">
                <a:solidFill>
                  <a:srgbClr val="018CCF"/>
                </a:solidFill>
                <a:latin typeface="Bebas Neue" panose="020B0606020202050201" pitchFamily="34" charset="0"/>
                <a:hlinkClick r:id="rId4"/>
              </a:rPr>
              <a:t>www.clarkcunningham.org/GeorgiaLegalEthics/ProtectingPrivacy.html</a:t>
            </a:r>
            <a:r>
              <a:rPr lang="en-US" sz="3600" dirty="0" smtClean="0">
                <a:solidFill>
                  <a:srgbClr val="018CCF"/>
                </a:solidFill>
                <a:latin typeface="Bebas Neue" panose="020B0606020202050201" pitchFamily="34" charset="0"/>
              </a:rPr>
              <a:t> </a:t>
            </a:r>
            <a:endParaRPr lang="en-US" sz="3600" dirty="0">
              <a:solidFill>
                <a:srgbClr val="018CCF"/>
              </a:solidFill>
              <a:latin typeface="Bebas Neue" panose="020B0606020202050201" pitchFamily="34" charset="0"/>
            </a:endParaRPr>
          </a:p>
        </p:txBody>
      </p:sp>
      <p:sp>
        <p:nvSpPr>
          <p:cNvPr id="10" name="Rectangle 9"/>
          <p:cNvSpPr/>
          <p:nvPr/>
        </p:nvSpPr>
        <p:spPr>
          <a:xfrm>
            <a:off x="-1" y="3970867"/>
            <a:ext cx="12192001" cy="160866"/>
          </a:xfrm>
          <a:prstGeom prst="rect">
            <a:avLst/>
          </a:prstGeom>
          <a:solidFill>
            <a:srgbClr val="018CCF"/>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Rectangle 10"/>
          <p:cNvSpPr/>
          <p:nvPr/>
        </p:nvSpPr>
        <p:spPr>
          <a:xfrm>
            <a:off x="0" y="1"/>
            <a:ext cx="12192000" cy="2872708"/>
          </a:xfrm>
          <a:prstGeom prst="rect">
            <a:avLst/>
          </a:prstGeom>
          <a:solidFill>
            <a:sysClr val="windowText" lastClr="000000">
              <a:alpha val="20000"/>
            </a:sys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7385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ttps://images.unsplash.com/reserve/NV0eHnNkQDHA21GC3BAJ_Paris%20Louvr.jpg?ixlib=rb-0.3.5&amp;q=80&amp;fm=jpg&amp;w=1080&amp;fit=max&amp;s=4c69a58895596b711a6d5b59a53b1dc5"/>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l="127" b="15625"/>
          <a:stretch>
            <a:fillRect/>
          </a:stretch>
        </p:blipFill>
        <p:spPr bwMode="auto">
          <a:xfrm>
            <a:off x="0" y="7826"/>
            <a:ext cx="12176562" cy="6858000"/>
          </a:xfrm>
          <a:custGeom>
            <a:avLst/>
            <a:gdLst>
              <a:gd name="connsiteX0" fmla="*/ 0 w 12176562"/>
              <a:gd name="connsiteY0" fmla="*/ 0 h 6858000"/>
              <a:gd name="connsiteX1" fmla="*/ 12176562 w 12176562"/>
              <a:gd name="connsiteY1" fmla="*/ 0 h 6858000"/>
              <a:gd name="connsiteX2" fmla="*/ 12176562 w 12176562"/>
              <a:gd name="connsiteY2" fmla="*/ 6858000 h 6858000"/>
              <a:gd name="connsiteX3" fmla="*/ 0 w 121765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76562" h="6858000">
                <a:moveTo>
                  <a:pt x="0" y="0"/>
                </a:moveTo>
                <a:lnTo>
                  <a:pt x="12176562" y="0"/>
                </a:lnTo>
                <a:lnTo>
                  <a:pt x="1217656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12192000" cy="6858000"/>
          </a:xfrm>
          <a:prstGeom prst="rect">
            <a:avLst/>
          </a:prstGeom>
          <a:solidFill>
            <a:schemeClr val="tx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24" name="Group 23"/>
          <p:cNvGrpSpPr/>
          <p:nvPr/>
        </p:nvGrpSpPr>
        <p:grpSpPr>
          <a:xfrm>
            <a:off x="944542" y="331114"/>
            <a:ext cx="6336791" cy="5580577"/>
            <a:chOff x="944542" y="331114"/>
            <a:chExt cx="6336791" cy="5580577"/>
          </a:xfrm>
        </p:grpSpPr>
        <p:sp>
          <p:nvSpPr>
            <p:cNvPr id="22" name="TextBox 21"/>
            <p:cNvSpPr txBox="1"/>
            <p:nvPr/>
          </p:nvSpPr>
          <p:spPr>
            <a:xfrm>
              <a:off x="944542" y="331114"/>
              <a:ext cx="885179" cy="2646878"/>
            </a:xfrm>
            <a:prstGeom prst="rect">
              <a:avLst/>
            </a:prstGeom>
            <a:noFill/>
          </p:spPr>
          <p:txBody>
            <a:bodyPr wrap="none" rtlCol="0">
              <a:spAutoFit/>
            </a:bodyPr>
            <a:lstStyle/>
            <a:p>
              <a:r>
                <a:rPr lang="en-US" sz="16600" b="1" spc="-500" dirty="0">
                  <a:solidFill>
                    <a:srgbClr val="018CCF"/>
                  </a:solidFill>
                  <a:latin typeface="Bebas Neue" panose="020B0606020202050201" pitchFamily="34" charset="0"/>
                </a:rPr>
                <a:t>“</a:t>
              </a:r>
            </a:p>
          </p:txBody>
        </p:sp>
        <p:sp>
          <p:nvSpPr>
            <p:cNvPr id="2" name="Rectangle 1"/>
            <p:cNvSpPr/>
            <p:nvPr/>
          </p:nvSpPr>
          <p:spPr>
            <a:xfrm>
              <a:off x="1802469" y="1065243"/>
              <a:ext cx="5478864" cy="4031873"/>
            </a:xfrm>
            <a:prstGeom prst="rect">
              <a:avLst/>
            </a:prstGeom>
          </p:spPr>
          <p:txBody>
            <a:bodyPr wrap="square">
              <a:spAutoFit/>
            </a:bodyPr>
            <a:lstStyle/>
            <a:p>
              <a:r>
                <a:rPr lang="en-US" sz="3200" dirty="0">
                  <a:solidFill>
                    <a:schemeClr val="bg1"/>
                  </a:solidFill>
                  <a:latin typeface="+mj-lt"/>
                </a:rPr>
                <a:t>I am convinced that there are only two types of companies: those that have been hacked and those that will be. And even they are converging into one category: companies that have been hacked and will be hacked again.” </a:t>
              </a:r>
            </a:p>
          </p:txBody>
        </p:sp>
        <p:sp>
          <p:nvSpPr>
            <p:cNvPr id="3" name="Rectangle 2"/>
            <p:cNvSpPr/>
            <p:nvPr/>
          </p:nvSpPr>
          <p:spPr>
            <a:xfrm>
              <a:off x="1724104" y="5326916"/>
              <a:ext cx="5294206" cy="584775"/>
            </a:xfrm>
            <a:prstGeom prst="rect">
              <a:avLst/>
            </a:prstGeom>
          </p:spPr>
          <p:txBody>
            <a:bodyPr wrap="none">
              <a:spAutoFit/>
            </a:bodyPr>
            <a:lstStyle/>
            <a:p>
              <a:pPr algn="ctr"/>
              <a:r>
                <a:rPr lang="en-US" sz="3200" dirty="0">
                  <a:solidFill>
                    <a:schemeClr val="bg1"/>
                  </a:solidFill>
                  <a:latin typeface="Bebas Neue" panose="020B0606020202050201" pitchFamily="34" charset="0"/>
                </a:rPr>
                <a:t>Robert Muller </a:t>
              </a:r>
              <a:r>
                <a:rPr lang="en-US" sz="3200" dirty="0">
                  <a:solidFill>
                    <a:srgbClr val="018CCF"/>
                  </a:solidFill>
                  <a:latin typeface="Bebas Neue" panose="020B0606020202050201" pitchFamily="34" charset="0"/>
                </a:rPr>
                <a:t>– FBI Director, 2012</a:t>
              </a:r>
            </a:p>
          </p:txBody>
        </p:sp>
      </p:grpSp>
      <p:sp>
        <p:nvSpPr>
          <p:cNvPr id="8" name="Title 7"/>
          <p:cNvSpPr>
            <a:spLocks noGrp="1"/>
          </p:cNvSpPr>
          <p:nvPr>
            <p:ph type="title"/>
          </p:nvPr>
        </p:nvSpPr>
        <p:spPr/>
        <p:txBody>
          <a:bodyPr>
            <a:normAutofit fontScale="90000"/>
          </a:bodyPr>
          <a:lstStyle/>
          <a:p>
            <a:endParaRPr lang="en-US" dirty="0"/>
          </a:p>
        </p:txBody>
      </p:sp>
      <p:sp>
        <p:nvSpPr>
          <p:cNvPr id="9" name="Text Placeholder 8"/>
          <p:cNvSpPr>
            <a:spLocks noGrp="1"/>
          </p:cNvSpPr>
          <p:nvPr>
            <p:ph type="body" sz="quarter" idx="10"/>
          </p:nvPr>
        </p:nvSpPr>
        <p:spPr/>
        <p:txBody>
          <a:bodyPr/>
          <a:lstStyle/>
          <a:p>
            <a:endParaRPr lang="en-US"/>
          </a:p>
        </p:txBody>
      </p:sp>
      <p:pic>
        <p:nvPicPr>
          <p:cNvPr id="10" name="Picture 9"/>
          <p:cNvPicPr>
            <a:picLocks noChangeAspect="1"/>
          </p:cNvPicPr>
          <p:nvPr/>
        </p:nvPicPr>
        <p:blipFill>
          <a:blip r:embed="rId4"/>
          <a:stretch>
            <a:fillRect/>
          </a:stretch>
        </p:blipFill>
        <p:spPr>
          <a:xfrm>
            <a:off x="7281332" y="1193013"/>
            <a:ext cx="4895229" cy="5613683"/>
          </a:xfrm>
          <a:prstGeom prst="rect">
            <a:avLst/>
          </a:prstGeom>
        </p:spPr>
      </p:pic>
    </p:spTree>
    <p:extLst>
      <p:ext uri="{BB962C8B-B14F-4D97-AF65-F5344CB8AC3E}">
        <p14:creationId xmlns:p14="http://schemas.microsoft.com/office/powerpoint/2010/main" val="1594239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 y="1"/>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blipFill>
            <a:blip r:embed="rId3"/>
            <a:stretch>
              <a:fillRect/>
            </a:stretch>
          </a:blipFill>
          <a:ln w="381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1"/>
          <p:cNvSpPr>
            <a:spLocks noGrp="1"/>
          </p:cNvSpPr>
          <p:nvPr>
            <p:ph type="title"/>
          </p:nvPr>
        </p:nvSpPr>
        <p:spPr>
          <a:xfrm>
            <a:off x="6248399" y="381000"/>
            <a:ext cx="5731933" cy="609600"/>
          </a:xfrm>
        </p:spPr>
        <p:txBody>
          <a:bodyPr>
            <a:normAutofit fontScale="90000"/>
          </a:bodyPr>
          <a:lstStyle/>
          <a:p>
            <a:r>
              <a:rPr lang="en-US" dirty="0">
                <a:solidFill>
                  <a:schemeClr val="tx1">
                    <a:lumMod val="65000"/>
                    <a:lumOff val="35000"/>
                  </a:schemeClr>
                </a:solidFill>
              </a:rPr>
              <a:t>Major </a:t>
            </a:r>
            <a:r>
              <a:rPr lang="en-US" dirty="0"/>
              <a:t>Breaches</a:t>
            </a:r>
          </a:p>
        </p:txBody>
      </p:sp>
      <p:sp>
        <p:nvSpPr>
          <p:cNvPr id="5" name="Text Placeholder 2"/>
          <p:cNvSpPr>
            <a:spLocks noGrp="1"/>
          </p:cNvSpPr>
          <p:nvPr>
            <p:ph type="body" sz="quarter" idx="10"/>
          </p:nvPr>
        </p:nvSpPr>
        <p:spPr>
          <a:xfrm>
            <a:off x="7068295" y="990600"/>
            <a:ext cx="4495800" cy="381000"/>
          </a:xfrm>
        </p:spPr>
        <p:txBody>
          <a:bodyPr/>
          <a:lstStyle/>
          <a:p>
            <a:r>
              <a:rPr lang="en-US" dirty="0"/>
              <a:t>In the news</a:t>
            </a:r>
          </a:p>
          <a:p>
            <a:endParaRPr lang="en-US" dirty="0"/>
          </a:p>
        </p:txBody>
      </p:sp>
      <p:sp>
        <p:nvSpPr>
          <p:cNvPr id="6" name="Rectangle 5"/>
          <p:cNvSpPr/>
          <p:nvPr/>
        </p:nvSpPr>
        <p:spPr>
          <a:xfrm>
            <a:off x="7626488" y="1725669"/>
            <a:ext cx="4493794" cy="954107"/>
          </a:xfrm>
          <a:prstGeom prst="rect">
            <a:avLst/>
          </a:prstGeom>
        </p:spPr>
        <p:txBody>
          <a:bodyPr wrap="square">
            <a:spAutoFit/>
          </a:bodyPr>
          <a:lstStyle/>
          <a:p>
            <a:r>
              <a:rPr lang="en-US" sz="1400" dirty="0">
                <a:solidFill>
                  <a:schemeClr val="tx1">
                    <a:lumMod val="65000"/>
                    <a:lumOff val="35000"/>
                  </a:schemeClr>
                </a:solidFill>
                <a:latin typeface="+mj-lt"/>
              </a:rPr>
              <a:t>“In a recent cyber criminal forum post, a criminal actor posted an advertisement to hire a technically proficient hacker for the purposes of gaining sustained access to the networks of multiple international law firms”</a:t>
            </a:r>
          </a:p>
        </p:txBody>
      </p:sp>
      <p:cxnSp>
        <p:nvCxnSpPr>
          <p:cNvPr id="8" name="Straight Connector 7"/>
          <p:cNvCxnSpPr/>
          <p:nvPr/>
        </p:nvCxnSpPr>
        <p:spPr>
          <a:xfrm>
            <a:off x="6096000" y="0"/>
            <a:ext cx="0" cy="6858000"/>
          </a:xfrm>
          <a:prstGeom prst="line">
            <a:avLst/>
          </a:prstGeom>
          <a:ln w="76200">
            <a:solidFill>
              <a:srgbClr val="018CC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503770" y="2814177"/>
            <a:ext cx="5307229" cy="0"/>
          </a:xfrm>
          <a:prstGeom prst="line">
            <a:avLst/>
          </a:prstGeom>
          <a:ln w="28575">
            <a:solidFill>
              <a:srgbClr val="018CC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575116" y="1795111"/>
            <a:ext cx="0" cy="583660"/>
          </a:xfrm>
          <a:prstGeom prst="line">
            <a:avLst/>
          </a:prstGeom>
          <a:ln w="28575">
            <a:solidFill>
              <a:srgbClr val="018CCF"/>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74168" y="1682775"/>
            <a:ext cx="1164769" cy="769441"/>
          </a:xfrm>
          <a:prstGeom prst="rect">
            <a:avLst/>
          </a:prstGeom>
          <a:noFill/>
        </p:spPr>
        <p:txBody>
          <a:bodyPr wrap="square" rtlCol="0">
            <a:spAutoFit/>
          </a:bodyPr>
          <a:lstStyle/>
          <a:p>
            <a:pPr algn="ctr"/>
            <a:r>
              <a:rPr lang="en-US" sz="4400" dirty="0">
                <a:solidFill>
                  <a:srgbClr val="018CCF"/>
                </a:solidFill>
                <a:latin typeface="Bebas Neue" panose="020B0606020202050201" pitchFamily="34" charset="0"/>
              </a:rPr>
              <a:t>FBI</a:t>
            </a:r>
          </a:p>
        </p:txBody>
      </p:sp>
      <p:pic>
        <p:nvPicPr>
          <p:cNvPr id="26" name="Picture 25"/>
          <p:cNvPicPr>
            <a:picLocks noChangeAspect="1"/>
          </p:cNvPicPr>
          <p:nvPr/>
        </p:nvPicPr>
        <p:blipFill>
          <a:blip r:embed="rId4"/>
          <a:stretch>
            <a:fillRect/>
          </a:stretch>
        </p:blipFill>
        <p:spPr>
          <a:xfrm>
            <a:off x="6374168" y="5607384"/>
            <a:ext cx="5813617" cy="945816"/>
          </a:xfrm>
          <a:prstGeom prst="rect">
            <a:avLst/>
          </a:prstGeom>
        </p:spPr>
      </p:pic>
      <p:pic>
        <p:nvPicPr>
          <p:cNvPr id="28" name="Picture 27"/>
          <p:cNvPicPr>
            <a:picLocks noChangeAspect="1"/>
          </p:cNvPicPr>
          <p:nvPr/>
        </p:nvPicPr>
        <p:blipFill>
          <a:blip r:embed="rId5"/>
          <a:stretch>
            <a:fillRect/>
          </a:stretch>
        </p:blipFill>
        <p:spPr>
          <a:xfrm>
            <a:off x="6374168" y="3139569"/>
            <a:ext cx="5352752" cy="859611"/>
          </a:xfrm>
          <a:prstGeom prst="rect">
            <a:avLst/>
          </a:prstGeom>
        </p:spPr>
      </p:pic>
      <p:pic>
        <p:nvPicPr>
          <p:cNvPr id="9" name="Picture 8"/>
          <p:cNvPicPr>
            <a:picLocks noChangeAspect="1"/>
          </p:cNvPicPr>
          <p:nvPr/>
        </p:nvPicPr>
        <p:blipFill>
          <a:blip r:embed="rId6"/>
          <a:stretch>
            <a:fillRect/>
          </a:stretch>
        </p:blipFill>
        <p:spPr>
          <a:xfrm>
            <a:off x="6431169" y="4062195"/>
            <a:ext cx="2619375" cy="1743075"/>
          </a:xfrm>
          <a:prstGeom prst="rect">
            <a:avLst/>
          </a:prstGeom>
        </p:spPr>
      </p:pic>
    </p:spTree>
    <p:extLst>
      <p:ext uri="{BB962C8B-B14F-4D97-AF65-F5344CB8AC3E}">
        <p14:creationId xmlns:p14="http://schemas.microsoft.com/office/powerpoint/2010/main" val="14866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0" y="0"/>
            <a:ext cx="0" cy="6858000"/>
          </a:xfrm>
          <a:prstGeom prst="line">
            <a:avLst/>
          </a:prstGeom>
          <a:ln w="76200">
            <a:solidFill>
              <a:srgbClr val="018CCF"/>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5602417" y="1700435"/>
            <a:ext cx="6329964" cy="1277323"/>
            <a:chOff x="5602417" y="1700435"/>
            <a:chExt cx="6329964" cy="1277323"/>
          </a:xfrm>
        </p:grpSpPr>
        <p:sp>
          <p:nvSpPr>
            <p:cNvPr id="9" name="Rectangle 8"/>
            <p:cNvSpPr/>
            <p:nvPr/>
          </p:nvSpPr>
          <p:spPr>
            <a:xfrm>
              <a:off x="6514767" y="2146798"/>
              <a:ext cx="5417614" cy="830960"/>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Attacker cited “income inequality” as his motivation.  No warning or demands on the firm prior to release of 2,600 GB of data to the Internet.</a:t>
              </a:r>
            </a:p>
          </p:txBody>
        </p:sp>
        <p:sp>
          <p:nvSpPr>
            <p:cNvPr id="10" name="Rectangle 9"/>
            <p:cNvSpPr/>
            <p:nvPr/>
          </p:nvSpPr>
          <p:spPr>
            <a:xfrm>
              <a:off x="6506092" y="1700435"/>
              <a:ext cx="1452887" cy="613337"/>
            </a:xfrm>
            <a:prstGeom prst="rect">
              <a:avLst/>
            </a:prstGeom>
          </p:spPr>
          <p:txBody>
            <a:bodyPr wrap="none" lIns="182843" tIns="91422" rIns="182843" bIns="91422">
              <a:spAutoFit/>
            </a:bodyPr>
            <a:lstStyle/>
            <a:p>
              <a:pP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Hacktivist</a:t>
              </a:r>
            </a:p>
          </p:txBody>
        </p:sp>
        <p:sp>
          <p:nvSpPr>
            <p:cNvPr id="11" name="AutoShape 7"/>
            <p:cNvSpPr>
              <a:spLocks/>
            </p:cNvSpPr>
            <p:nvPr/>
          </p:nvSpPr>
          <p:spPr bwMode="auto">
            <a:xfrm>
              <a:off x="5602417" y="1776001"/>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grpSp>
        <p:nvGrpSpPr>
          <p:cNvPr id="14" name="Group 13"/>
          <p:cNvGrpSpPr/>
          <p:nvPr/>
        </p:nvGrpSpPr>
        <p:grpSpPr>
          <a:xfrm>
            <a:off x="5602417" y="3229516"/>
            <a:ext cx="6329964" cy="1064060"/>
            <a:chOff x="5581534" y="3088580"/>
            <a:chExt cx="6329964" cy="1064060"/>
          </a:xfrm>
        </p:grpSpPr>
        <p:sp>
          <p:nvSpPr>
            <p:cNvPr id="16" name="Rectangle 15"/>
            <p:cNvSpPr/>
            <p:nvPr/>
          </p:nvSpPr>
          <p:spPr>
            <a:xfrm>
              <a:off x="6493884" y="3537123"/>
              <a:ext cx="5417614"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At least 11.6 million client files were leaked, including details of financial transactions, tax shelters, and financial holdings.</a:t>
              </a:r>
            </a:p>
          </p:txBody>
        </p:sp>
        <p:sp>
          <p:nvSpPr>
            <p:cNvPr id="17" name="Rectangle 16"/>
            <p:cNvSpPr/>
            <p:nvPr/>
          </p:nvSpPr>
          <p:spPr>
            <a:xfrm>
              <a:off x="6658375" y="3088580"/>
              <a:ext cx="3044670"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Confidential Information</a:t>
              </a:r>
            </a:p>
          </p:txBody>
        </p:sp>
        <p:sp>
          <p:nvSpPr>
            <p:cNvPr id="18" name="AutoShape 7"/>
            <p:cNvSpPr>
              <a:spLocks/>
            </p:cNvSpPr>
            <p:nvPr/>
          </p:nvSpPr>
          <p:spPr bwMode="auto">
            <a:xfrm>
              <a:off x="5581534" y="3166326"/>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grpSp>
        <p:nvGrpSpPr>
          <p:cNvPr id="20" name="Group 19"/>
          <p:cNvGrpSpPr/>
          <p:nvPr/>
        </p:nvGrpSpPr>
        <p:grpSpPr>
          <a:xfrm>
            <a:off x="5602417" y="4758597"/>
            <a:ext cx="6329964" cy="1281683"/>
            <a:chOff x="5549865" y="4679174"/>
            <a:chExt cx="6329964" cy="1281683"/>
          </a:xfrm>
        </p:grpSpPr>
        <p:sp>
          <p:nvSpPr>
            <p:cNvPr id="22" name="Rectangle 21"/>
            <p:cNvSpPr/>
            <p:nvPr/>
          </p:nvSpPr>
          <p:spPr>
            <a:xfrm>
              <a:off x="6462215" y="5129897"/>
              <a:ext cx="5417614" cy="830960"/>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Client data exposed includes multiple countries, at least a dozen  former heads of state,  and has sparked hundreds of investigations worldwide. </a:t>
              </a:r>
            </a:p>
          </p:txBody>
        </p:sp>
        <p:sp>
          <p:nvSpPr>
            <p:cNvPr id="23" name="Rectangle 22"/>
            <p:cNvSpPr/>
            <p:nvPr/>
          </p:nvSpPr>
          <p:spPr>
            <a:xfrm>
              <a:off x="6531328" y="4679174"/>
              <a:ext cx="1917758"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Global impact</a:t>
              </a:r>
            </a:p>
          </p:txBody>
        </p:sp>
        <p:sp>
          <p:nvSpPr>
            <p:cNvPr id="24" name="AutoShape 7"/>
            <p:cNvSpPr>
              <a:spLocks/>
            </p:cNvSpPr>
            <p:nvPr/>
          </p:nvSpPr>
          <p:spPr bwMode="auto">
            <a:xfrm>
              <a:off x="5549865" y="4759100"/>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pic>
        <p:nvPicPr>
          <p:cNvPr id="26" name="Picture 25"/>
          <p:cNvPicPr>
            <a:picLocks noChangeAspect="1"/>
          </p:cNvPicPr>
          <p:nvPr/>
        </p:nvPicPr>
        <p:blipFill>
          <a:blip r:embed="rId3"/>
          <a:stretch>
            <a:fillRect/>
          </a:stretch>
        </p:blipFill>
        <p:spPr>
          <a:xfrm>
            <a:off x="6325925" y="140313"/>
            <a:ext cx="5353050" cy="857250"/>
          </a:xfrm>
          <a:prstGeom prst="rect">
            <a:avLst/>
          </a:prstGeom>
        </p:spPr>
      </p:pic>
      <p:pic>
        <p:nvPicPr>
          <p:cNvPr id="27" name="Picture 8" descr="C:\Users\mkot002\Desktop\icon-threat-hacktivist.png"/>
          <p:cNvPicPr>
            <a:picLocks noChangeAspect="1" noChangeArrowheads="1"/>
          </p:cNvPicPr>
          <p:nvPr/>
        </p:nvPicPr>
        <p:blipFill>
          <a:blip r:embed="rId4" cstate="print"/>
          <a:srcRect/>
          <a:stretch>
            <a:fillRect/>
          </a:stretch>
        </p:blipFill>
        <p:spPr bwMode="auto">
          <a:xfrm>
            <a:off x="5859382" y="2082697"/>
            <a:ext cx="478972" cy="328809"/>
          </a:xfrm>
          <a:prstGeom prst="rect">
            <a:avLst/>
          </a:prstGeom>
          <a:noFill/>
        </p:spPr>
      </p:pic>
      <p:pic>
        <p:nvPicPr>
          <p:cNvPr id="29" name="Picture 28"/>
          <p:cNvPicPr>
            <a:picLocks noChangeAspect="1"/>
          </p:cNvPicPr>
          <p:nvPr/>
        </p:nvPicPr>
        <p:blipFill>
          <a:blip r:embed="rId5"/>
          <a:stretch>
            <a:fillRect/>
          </a:stretch>
        </p:blipFill>
        <p:spPr>
          <a:xfrm>
            <a:off x="5866596" y="5105777"/>
            <a:ext cx="461305" cy="461305"/>
          </a:xfrm>
          <a:prstGeom prst="rect">
            <a:avLst/>
          </a:prstGeom>
        </p:spPr>
      </p:pic>
      <p:sp>
        <p:nvSpPr>
          <p:cNvPr id="35" name="TextBox 34"/>
          <p:cNvSpPr txBox="1"/>
          <p:nvPr/>
        </p:nvSpPr>
        <p:spPr>
          <a:xfrm>
            <a:off x="5851296" y="3426610"/>
            <a:ext cx="478972" cy="769441"/>
          </a:xfrm>
          <a:prstGeom prst="rect">
            <a:avLst/>
          </a:prstGeom>
          <a:noFill/>
        </p:spPr>
        <p:txBody>
          <a:bodyPr wrap="square" rtlCol="0">
            <a:spAutoFit/>
          </a:bodyPr>
          <a:lstStyle/>
          <a:p>
            <a:pPr algn="ctr"/>
            <a:r>
              <a:rPr lang="en-US" sz="4400" dirty="0">
                <a:solidFill>
                  <a:schemeClr val="bg1"/>
                </a:solidFill>
              </a:rPr>
              <a:t>$</a:t>
            </a:r>
          </a:p>
        </p:txBody>
      </p:sp>
      <p:pic>
        <p:nvPicPr>
          <p:cNvPr id="38" name="Picture 37"/>
          <p:cNvPicPr>
            <a:picLocks noChangeAspect="1"/>
          </p:cNvPicPr>
          <p:nvPr/>
        </p:nvPicPr>
        <p:blipFill>
          <a:blip r:embed="rId6"/>
          <a:stretch>
            <a:fillRect/>
          </a:stretch>
        </p:blipFill>
        <p:spPr>
          <a:xfrm>
            <a:off x="806824" y="212"/>
            <a:ext cx="4554071" cy="6883755"/>
          </a:xfrm>
          <a:prstGeom prst="rect">
            <a:avLst/>
          </a:prstGeom>
        </p:spPr>
      </p:pic>
    </p:spTree>
    <p:extLst>
      <p:ext uri="{BB962C8B-B14F-4D97-AF65-F5344CB8AC3E}">
        <p14:creationId xmlns:p14="http://schemas.microsoft.com/office/powerpoint/2010/main" val="3862379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06816"/>
            <a:ext cx="6081653" cy="4105275"/>
          </a:xfrm>
          <a:prstGeom prst="rect">
            <a:avLst/>
          </a:prstGeom>
        </p:spPr>
      </p:pic>
      <p:cxnSp>
        <p:nvCxnSpPr>
          <p:cNvPr id="5" name="Straight Connector 4"/>
          <p:cNvCxnSpPr/>
          <p:nvPr/>
        </p:nvCxnSpPr>
        <p:spPr>
          <a:xfrm>
            <a:off x="6096000" y="0"/>
            <a:ext cx="0" cy="6858000"/>
          </a:xfrm>
          <a:prstGeom prst="line">
            <a:avLst/>
          </a:prstGeom>
          <a:ln w="76200">
            <a:solidFill>
              <a:srgbClr val="018CCF"/>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5602417" y="4765845"/>
            <a:ext cx="6329964" cy="1058992"/>
            <a:chOff x="5549865" y="4686422"/>
            <a:chExt cx="6329964" cy="1058992"/>
          </a:xfrm>
        </p:grpSpPr>
        <p:sp>
          <p:nvSpPr>
            <p:cNvPr id="22" name="Rectangle 21"/>
            <p:cNvSpPr/>
            <p:nvPr/>
          </p:nvSpPr>
          <p:spPr>
            <a:xfrm>
              <a:off x="6462215" y="5129897"/>
              <a:ext cx="5417614"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In addition to the risk of client and employee lawsuits, local and federal authorities have opened investigations into the breach.  </a:t>
              </a:r>
            </a:p>
          </p:txBody>
        </p:sp>
        <p:sp>
          <p:nvSpPr>
            <p:cNvPr id="23" name="Rectangle 22"/>
            <p:cNvSpPr/>
            <p:nvPr/>
          </p:nvSpPr>
          <p:spPr>
            <a:xfrm>
              <a:off x="6522684" y="4686422"/>
              <a:ext cx="2129355"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Lasting impacts</a:t>
              </a:r>
            </a:p>
          </p:txBody>
        </p:sp>
        <p:sp>
          <p:nvSpPr>
            <p:cNvPr id="24" name="AutoShape 7"/>
            <p:cNvSpPr>
              <a:spLocks/>
            </p:cNvSpPr>
            <p:nvPr/>
          </p:nvSpPr>
          <p:spPr bwMode="auto">
            <a:xfrm>
              <a:off x="5549865" y="4759100"/>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grpSp>
        <p:nvGrpSpPr>
          <p:cNvPr id="26" name="Group 25"/>
          <p:cNvGrpSpPr/>
          <p:nvPr/>
        </p:nvGrpSpPr>
        <p:grpSpPr>
          <a:xfrm>
            <a:off x="5602417" y="1700435"/>
            <a:ext cx="6329964" cy="1061880"/>
            <a:chOff x="5602417" y="1700435"/>
            <a:chExt cx="6329964" cy="1061880"/>
          </a:xfrm>
        </p:grpSpPr>
        <p:sp>
          <p:nvSpPr>
            <p:cNvPr id="27" name="Rectangle 26"/>
            <p:cNvSpPr/>
            <p:nvPr/>
          </p:nvSpPr>
          <p:spPr>
            <a:xfrm>
              <a:off x="6514767" y="2146798"/>
              <a:ext cx="5417614"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Strong indications are present that the attack originated from an overseas actor.</a:t>
              </a:r>
            </a:p>
          </p:txBody>
        </p:sp>
        <p:sp>
          <p:nvSpPr>
            <p:cNvPr id="28" name="Rectangle 27"/>
            <p:cNvSpPr/>
            <p:nvPr/>
          </p:nvSpPr>
          <p:spPr>
            <a:xfrm>
              <a:off x="6506092" y="1700435"/>
              <a:ext cx="1722192" cy="613337"/>
            </a:xfrm>
            <a:prstGeom prst="rect">
              <a:avLst/>
            </a:prstGeom>
          </p:spPr>
          <p:txBody>
            <a:bodyPr wrap="none" lIns="182843" tIns="91422" rIns="182843" bIns="91422">
              <a:spAutoFit/>
            </a:bodyPr>
            <a:lstStyle/>
            <a:p>
              <a:pP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Nation state</a:t>
              </a:r>
            </a:p>
          </p:txBody>
        </p:sp>
        <p:sp>
          <p:nvSpPr>
            <p:cNvPr id="29" name="AutoShape 7"/>
            <p:cNvSpPr>
              <a:spLocks/>
            </p:cNvSpPr>
            <p:nvPr/>
          </p:nvSpPr>
          <p:spPr bwMode="auto">
            <a:xfrm>
              <a:off x="5602417" y="1776001"/>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grpSp>
        <p:nvGrpSpPr>
          <p:cNvPr id="30" name="Group 29"/>
          <p:cNvGrpSpPr/>
          <p:nvPr/>
        </p:nvGrpSpPr>
        <p:grpSpPr>
          <a:xfrm>
            <a:off x="5602417" y="3252784"/>
            <a:ext cx="6329964" cy="1256235"/>
            <a:chOff x="5581534" y="3111848"/>
            <a:chExt cx="6329964" cy="1256235"/>
          </a:xfrm>
        </p:grpSpPr>
        <p:sp>
          <p:nvSpPr>
            <p:cNvPr id="31" name="Rectangle 30"/>
            <p:cNvSpPr/>
            <p:nvPr/>
          </p:nvSpPr>
          <p:spPr>
            <a:xfrm>
              <a:off x="6493884" y="3537123"/>
              <a:ext cx="5417614" cy="830960"/>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Data on 78.8 million current and former employees and customers was stolen.  Names, DOB, SSN, addresses and “other” information were extracted.  Details are still sparse over a year later.</a:t>
              </a:r>
            </a:p>
          </p:txBody>
        </p:sp>
        <p:sp>
          <p:nvSpPr>
            <p:cNvPr id="32" name="Rectangle 31"/>
            <p:cNvSpPr/>
            <p:nvPr/>
          </p:nvSpPr>
          <p:spPr>
            <a:xfrm>
              <a:off x="6500437" y="3111848"/>
              <a:ext cx="1691735" cy="613337"/>
            </a:xfrm>
            <a:prstGeom prst="rect">
              <a:avLst/>
            </a:prstGeom>
          </p:spPr>
          <p:txBody>
            <a:bodyPr wrap="none" lIns="182843" tIns="91422" rIns="182843" bIns="91422">
              <a:spAutoFit/>
            </a:bodyPr>
            <a:lstStyle/>
            <a:p>
              <a:pP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Few Details</a:t>
              </a:r>
            </a:p>
          </p:txBody>
        </p:sp>
        <p:sp>
          <p:nvSpPr>
            <p:cNvPr id="33" name="AutoShape 7"/>
            <p:cNvSpPr>
              <a:spLocks/>
            </p:cNvSpPr>
            <p:nvPr/>
          </p:nvSpPr>
          <p:spPr bwMode="auto">
            <a:xfrm>
              <a:off x="5581534" y="3166326"/>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pic>
        <p:nvPicPr>
          <p:cNvPr id="34" name="Picture 2" descr="\\MAGNUM\Projects\Microsoft\Cloud Power FY12\Design\Icons\PNGs\Cloud_on_your_terms.png"/>
          <p:cNvPicPr>
            <a:picLocks noChangeAspect="1" noChangeArrowheads="1"/>
          </p:cNvPicPr>
          <p:nvPr/>
        </p:nvPicPr>
        <p:blipFill>
          <a:blip r:embed="rId4" cstate="print">
            <a:biLevel thresh="50000"/>
          </a:blip>
          <a:stretch>
            <a:fillRect/>
          </a:stretch>
        </p:blipFill>
        <p:spPr bwMode="auto">
          <a:xfrm>
            <a:off x="5725954" y="2032815"/>
            <a:ext cx="726115" cy="528606"/>
          </a:xfrm>
          <a:prstGeom prst="rect">
            <a:avLst/>
          </a:prstGeom>
          <a:noFill/>
          <a:ln>
            <a:noFill/>
          </a:ln>
        </p:spPr>
      </p:pic>
      <p:sp>
        <p:nvSpPr>
          <p:cNvPr id="35" name="TextBox 34"/>
          <p:cNvSpPr txBox="1"/>
          <p:nvPr/>
        </p:nvSpPr>
        <p:spPr>
          <a:xfrm>
            <a:off x="5851296" y="3426610"/>
            <a:ext cx="478972" cy="769441"/>
          </a:xfrm>
          <a:prstGeom prst="rect">
            <a:avLst/>
          </a:prstGeom>
          <a:noFill/>
        </p:spPr>
        <p:txBody>
          <a:bodyPr wrap="square" rtlCol="0">
            <a:spAutoFit/>
          </a:bodyPr>
          <a:lstStyle/>
          <a:p>
            <a:pPr algn="ctr"/>
            <a:r>
              <a:rPr lang="en-US" sz="4400" dirty="0">
                <a:solidFill>
                  <a:schemeClr val="bg1"/>
                </a:solidFill>
              </a:rPr>
              <a:t>?</a:t>
            </a:r>
          </a:p>
        </p:txBody>
      </p:sp>
      <p:pic>
        <p:nvPicPr>
          <p:cNvPr id="36" name="Picture 35"/>
          <p:cNvPicPr>
            <a:picLocks noChangeAspect="1"/>
          </p:cNvPicPr>
          <p:nvPr/>
        </p:nvPicPr>
        <p:blipFill>
          <a:blip r:embed="rId5"/>
          <a:stretch>
            <a:fillRect/>
          </a:stretch>
        </p:blipFill>
        <p:spPr>
          <a:xfrm>
            <a:off x="5831894" y="5072514"/>
            <a:ext cx="562552" cy="557244"/>
          </a:xfrm>
          <a:prstGeom prst="rect">
            <a:avLst/>
          </a:prstGeom>
        </p:spPr>
      </p:pic>
      <p:pic>
        <p:nvPicPr>
          <p:cNvPr id="2" name="Picture 1"/>
          <p:cNvPicPr>
            <a:picLocks noChangeAspect="1"/>
          </p:cNvPicPr>
          <p:nvPr/>
        </p:nvPicPr>
        <p:blipFill>
          <a:blip r:embed="rId6"/>
          <a:stretch>
            <a:fillRect/>
          </a:stretch>
        </p:blipFill>
        <p:spPr>
          <a:xfrm>
            <a:off x="7722018" y="-430315"/>
            <a:ext cx="2619375" cy="1743075"/>
          </a:xfrm>
          <a:prstGeom prst="rect">
            <a:avLst/>
          </a:prstGeom>
        </p:spPr>
      </p:pic>
    </p:spTree>
    <p:extLst>
      <p:ext uri="{BB962C8B-B14F-4D97-AF65-F5344CB8AC3E}">
        <p14:creationId xmlns:p14="http://schemas.microsoft.com/office/powerpoint/2010/main" val="281729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31959" y="1989215"/>
            <a:ext cx="6102778" cy="3685444"/>
          </a:xfrm>
          <a:prstGeom prst="rect">
            <a:avLst/>
          </a:prstGeom>
        </p:spPr>
      </p:pic>
      <p:cxnSp>
        <p:nvCxnSpPr>
          <p:cNvPr id="5" name="Straight Connector 4"/>
          <p:cNvCxnSpPr/>
          <p:nvPr/>
        </p:nvCxnSpPr>
        <p:spPr>
          <a:xfrm>
            <a:off x="6096000" y="0"/>
            <a:ext cx="0" cy="6858000"/>
          </a:xfrm>
          <a:prstGeom prst="line">
            <a:avLst/>
          </a:prstGeom>
          <a:ln w="76200">
            <a:solidFill>
              <a:srgbClr val="018CCF"/>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5602417" y="1700435"/>
            <a:ext cx="6329964" cy="1058332"/>
            <a:chOff x="5602417" y="1700435"/>
            <a:chExt cx="6329964" cy="1058332"/>
          </a:xfrm>
        </p:grpSpPr>
        <p:sp>
          <p:nvSpPr>
            <p:cNvPr id="9" name="Rectangle 8"/>
            <p:cNvSpPr/>
            <p:nvPr/>
          </p:nvSpPr>
          <p:spPr>
            <a:xfrm>
              <a:off x="6514767" y="2146798"/>
              <a:ext cx="5417614" cy="400073"/>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Claim is not that hacking </a:t>
              </a:r>
              <a:r>
                <a:rPr lang="en-US" sz="1400" i="1" dirty="0">
                  <a:solidFill>
                    <a:schemeClr val="tx1">
                      <a:lumMod val="65000"/>
                      <a:lumOff val="35000"/>
                    </a:schemeClr>
                  </a:solidFill>
                  <a:ea typeface="Open Sans" panose="020B0606030504020204" pitchFamily="34" charset="0"/>
                  <a:cs typeface="Roboto Light"/>
                </a:rPr>
                <a:t>did </a:t>
              </a:r>
              <a:r>
                <a:rPr lang="en-US" sz="1400" dirty="0">
                  <a:solidFill>
                    <a:schemeClr val="tx1">
                      <a:lumMod val="65000"/>
                      <a:lumOff val="35000"/>
                    </a:schemeClr>
                  </a:solidFill>
                  <a:ea typeface="Open Sans" panose="020B0606030504020204" pitchFamily="34" charset="0"/>
                  <a:cs typeface="Roboto Light"/>
                </a:rPr>
                <a:t>occur… only that it could have.</a:t>
              </a:r>
            </a:p>
          </p:txBody>
        </p:sp>
        <p:sp>
          <p:nvSpPr>
            <p:cNvPr id="10" name="Rectangle 9"/>
            <p:cNvSpPr/>
            <p:nvPr/>
          </p:nvSpPr>
          <p:spPr>
            <a:xfrm>
              <a:off x="6506092" y="1700435"/>
              <a:ext cx="2323318" cy="664761"/>
            </a:xfrm>
            <a:prstGeom prst="rect">
              <a:avLst/>
            </a:prstGeom>
          </p:spPr>
          <p:txBody>
            <a:bodyPr wrap="none" lIns="182843" tIns="91422" rIns="182843" bIns="91422">
              <a:spAutoFit/>
            </a:bodyPr>
            <a:lstStyle/>
            <a:p>
              <a:pP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Hackers… sort of</a:t>
              </a:r>
            </a:p>
          </p:txBody>
        </p:sp>
        <p:sp>
          <p:nvSpPr>
            <p:cNvPr id="11" name="AutoShape 7"/>
            <p:cNvSpPr>
              <a:spLocks/>
            </p:cNvSpPr>
            <p:nvPr/>
          </p:nvSpPr>
          <p:spPr bwMode="auto">
            <a:xfrm>
              <a:off x="5602417" y="1776001"/>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grpSp>
        <p:nvGrpSpPr>
          <p:cNvPr id="14" name="Group 13"/>
          <p:cNvGrpSpPr/>
          <p:nvPr/>
        </p:nvGrpSpPr>
        <p:grpSpPr>
          <a:xfrm>
            <a:off x="5602417" y="3252786"/>
            <a:ext cx="6329964" cy="1040790"/>
            <a:chOff x="5581534" y="3111850"/>
            <a:chExt cx="6329964" cy="1040790"/>
          </a:xfrm>
        </p:grpSpPr>
        <p:sp>
          <p:nvSpPr>
            <p:cNvPr id="16" name="Rectangle 15"/>
            <p:cNvSpPr/>
            <p:nvPr/>
          </p:nvSpPr>
          <p:spPr>
            <a:xfrm>
              <a:off x="6493884" y="3537123"/>
              <a:ext cx="5417614"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A number of systems had not been kept up to date from a security perspective.</a:t>
              </a:r>
            </a:p>
          </p:txBody>
        </p:sp>
        <p:sp>
          <p:nvSpPr>
            <p:cNvPr id="17" name="Rectangle 16"/>
            <p:cNvSpPr/>
            <p:nvPr/>
          </p:nvSpPr>
          <p:spPr>
            <a:xfrm>
              <a:off x="6543519" y="3111850"/>
              <a:ext cx="2569027"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Vulnerable systems</a:t>
              </a:r>
            </a:p>
          </p:txBody>
        </p:sp>
        <p:sp>
          <p:nvSpPr>
            <p:cNvPr id="18" name="AutoShape 7"/>
            <p:cNvSpPr>
              <a:spLocks/>
            </p:cNvSpPr>
            <p:nvPr/>
          </p:nvSpPr>
          <p:spPr bwMode="auto">
            <a:xfrm>
              <a:off x="5581534" y="3166326"/>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grpSp>
        <p:nvGrpSpPr>
          <p:cNvPr id="20" name="Group 19"/>
          <p:cNvGrpSpPr/>
          <p:nvPr/>
        </p:nvGrpSpPr>
        <p:grpSpPr>
          <a:xfrm>
            <a:off x="5602417" y="4776139"/>
            <a:ext cx="6329964" cy="1048698"/>
            <a:chOff x="5549865" y="4696716"/>
            <a:chExt cx="6329964" cy="1048698"/>
          </a:xfrm>
        </p:grpSpPr>
        <p:sp>
          <p:nvSpPr>
            <p:cNvPr id="22" name="Rectangle 21"/>
            <p:cNvSpPr/>
            <p:nvPr/>
          </p:nvSpPr>
          <p:spPr>
            <a:xfrm>
              <a:off x="6462215" y="5129897"/>
              <a:ext cx="5417614"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ea typeface="Open Sans" panose="020B0606030504020204" pitchFamily="34" charset="0"/>
                  <a:cs typeface="Roboto Light"/>
                </a:rPr>
                <a:t>First publicly announced class action lawsuit alleging that the firm did not take reasonable precautions to safeguard client data.</a:t>
              </a:r>
            </a:p>
          </p:txBody>
        </p:sp>
        <p:sp>
          <p:nvSpPr>
            <p:cNvPr id="23" name="Rectangle 22"/>
            <p:cNvSpPr/>
            <p:nvPr/>
          </p:nvSpPr>
          <p:spPr>
            <a:xfrm>
              <a:off x="6556509" y="4696716"/>
              <a:ext cx="2762541" cy="664761"/>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Breaking new ground</a:t>
              </a:r>
            </a:p>
          </p:txBody>
        </p:sp>
        <p:sp>
          <p:nvSpPr>
            <p:cNvPr id="24" name="AutoShape 7"/>
            <p:cNvSpPr>
              <a:spLocks/>
            </p:cNvSpPr>
            <p:nvPr/>
          </p:nvSpPr>
          <p:spPr bwMode="auto">
            <a:xfrm>
              <a:off x="5549865" y="4759100"/>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algn="ctr" defTabSz="1828434">
                <a:defRPr/>
              </a:pPr>
              <a:endParaRPr lang="es-ES" sz="6000" kern="0" dirty="0">
                <a:solidFill>
                  <a:schemeClr val="tx1">
                    <a:lumMod val="65000"/>
                    <a:lumOff val="35000"/>
                  </a:schemeClr>
                </a:solidFill>
                <a:latin typeface="Bebas Neue" panose="020B0606020202050201" pitchFamily="34" charset="0"/>
                <a:cs typeface="Gill Sans" charset="0"/>
                <a:sym typeface="Gill Sans" charset="0"/>
              </a:endParaRPr>
            </a:p>
          </p:txBody>
        </p:sp>
      </p:grpSp>
      <p:pic>
        <p:nvPicPr>
          <p:cNvPr id="27" name="Picture 26"/>
          <p:cNvPicPr>
            <a:picLocks noChangeAspect="1"/>
          </p:cNvPicPr>
          <p:nvPr/>
        </p:nvPicPr>
        <p:blipFill>
          <a:blip r:embed="rId4"/>
          <a:stretch>
            <a:fillRect/>
          </a:stretch>
        </p:blipFill>
        <p:spPr>
          <a:xfrm>
            <a:off x="7020294" y="0"/>
            <a:ext cx="4336378" cy="1476785"/>
          </a:xfrm>
          <a:prstGeom prst="rect">
            <a:avLst/>
          </a:prstGeom>
        </p:spPr>
      </p:pic>
      <p:sp>
        <p:nvSpPr>
          <p:cNvPr id="30" name="Freeform 154"/>
          <p:cNvSpPr>
            <a:spLocks noEditPoints="1"/>
          </p:cNvSpPr>
          <p:nvPr/>
        </p:nvSpPr>
        <p:spPr bwMode="auto">
          <a:xfrm>
            <a:off x="5863724" y="5139424"/>
            <a:ext cx="466544" cy="380963"/>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a:solidFill>
                <a:schemeClr val="tx1">
                  <a:lumMod val="65000"/>
                  <a:lumOff val="35000"/>
                </a:schemeClr>
              </a:solidFill>
            </a:endParaRPr>
          </a:p>
        </p:txBody>
      </p:sp>
      <p:pic>
        <p:nvPicPr>
          <p:cNvPr id="31" name="Picture 10" descr="C:\Users\mkot002\Desktop\icon-threat-state.png"/>
          <p:cNvPicPr>
            <a:picLocks noChangeAspect="1" noChangeArrowheads="1"/>
          </p:cNvPicPr>
          <p:nvPr/>
        </p:nvPicPr>
        <p:blipFill>
          <a:blip r:embed="rId5" cstate="print"/>
          <a:srcRect/>
          <a:stretch>
            <a:fillRect/>
          </a:stretch>
        </p:blipFill>
        <p:spPr bwMode="auto">
          <a:xfrm>
            <a:off x="5796404" y="2091850"/>
            <a:ext cx="595668" cy="357401"/>
          </a:xfrm>
          <a:prstGeom prst="rect">
            <a:avLst/>
          </a:prstGeom>
          <a:noFill/>
        </p:spPr>
      </p:pic>
      <p:sp>
        <p:nvSpPr>
          <p:cNvPr id="32" name="Freeform 159"/>
          <p:cNvSpPr>
            <a:spLocks noEditPoints="1"/>
          </p:cNvSpPr>
          <p:nvPr/>
        </p:nvSpPr>
        <p:spPr bwMode="auto">
          <a:xfrm>
            <a:off x="5865105" y="3559454"/>
            <a:ext cx="465163" cy="463782"/>
          </a:xfrm>
          <a:custGeom>
            <a:avLst/>
            <a:gdLst>
              <a:gd name="T0" fmla="*/ 152 w 185"/>
              <a:gd name="T1" fmla="*/ 17 h 185"/>
              <a:gd name="T2" fmla="*/ 147 w 185"/>
              <a:gd name="T3" fmla="*/ 0 h 185"/>
              <a:gd name="T4" fmla="*/ 143 w 185"/>
              <a:gd name="T5" fmla="*/ 17 h 185"/>
              <a:gd name="T6" fmla="*/ 42 w 185"/>
              <a:gd name="T7" fmla="*/ 4 h 185"/>
              <a:gd name="T8" fmla="*/ 34 w 185"/>
              <a:gd name="T9" fmla="*/ 4 h 185"/>
              <a:gd name="T10" fmla="*/ 17 w 185"/>
              <a:gd name="T11" fmla="*/ 17 h 185"/>
              <a:gd name="T12" fmla="*/ 0 w 185"/>
              <a:gd name="T13" fmla="*/ 169 h 185"/>
              <a:gd name="T14" fmla="*/ 169 w 185"/>
              <a:gd name="T15" fmla="*/ 185 h 185"/>
              <a:gd name="T16" fmla="*/ 185 w 185"/>
              <a:gd name="T17" fmla="*/ 34 h 185"/>
              <a:gd name="T18" fmla="*/ 177 w 185"/>
              <a:gd name="T19" fmla="*/ 169 h 185"/>
              <a:gd name="T20" fmla="*/ 17 w 185"/>
              <a:gd name="T21" fmla="*/ 177 h 185"/>
              <a:gd name="T22" fmla="*/ 8 w 185"/>
              <a:gd name="T23" fmla="*/ 67 h 185"/>
              <a:gd name="T24" fmla="*/ 177 w 185"/>
              <a:gd name="T25" fmla="*/ 169 h 185"/>
              <a:gd name="T26" fmla="*/ 8 w 185"/>
              <a:gd name="T27" fmla="*/ 59 h 185"/>
              <a:gd name="T28" fmla="*/ 17 w 185"/>
              <a:gd name="T29" fmla="*/ 25 h 185"/>
              <a:gd name="T30" fmla="*/ 34 w 185"/>
              <a:gd name="T31" fmla="*/ 38 h 185"/>
              <a:gd name="T32" fmla="*/ 42 w 185"/>
              <a:gd name="T33" fmla="*/ 38 h 185"/>
              <a:gd name="T34" fmla="*/ 143 w 185"/>
              <a:gd name="T35" fmla="*/ 25 h 185"/>
              <a:gd name="T36" fmla="*/ 147 w 185"/>
              <a:gd name="T37" fmla="*/ 42 h 185"/>
              <a:gd name="T38" fmla="*/ 152 w 185"/>
              <a:gd name="T39" fmla="*/ 25 h 185"/>
              <a:gd name="T40" fmla="*/ 177 w 185"/>
              <a:gd name="T41" fmla="*/ 34 h 185"/>
              <a:gd name="T42" fmla="*/ 122 w 185"/>
              <a:gd name="T43" fmla="*/ 156 h 185"/>
              <a:gd name="T44" fmla="*/ 130 w 185"/>
              <a:gd name="T45" fmla="*/ 88 h 185"/>
              <a:gd name="T46" fmla="*/ 122 w 185"/>
              <a:gd name="T47" fmla="*/ 94 h 185"/>
              <a:gd name="T48" fmla="*/ 112 w 185"/>
              <a:gd name="T49" fmla="*/ 100 h 185"/>
              <a:gd name="T50" fmla="*/ 105 w 185"/>
              <a:gd name="T51" fmla="*/ 107 h 185"/>
              <a:gd name="T52" fmla="*/ 122 w 185"/>
              <a:gd name="T53" fmla="*/ 156 h 185"/>
              <a:gd name="T54" fmla="*/ 78 w 185"/>
              <a:gd name="T55" fmla="*/ 149 h 185"/>
              <a:gd name="T56" fmla="*/ 62 w 185"/>
              <a:gd name="T57" fmla="*/ 146 h 185"/>
              <a:gd name="T58" fmla="*/ 50 w 185"/>
              <a:gd name="T59" fmla="*/ 135 h 185"/>
              <a:gd name="T60" fmla="*/ 56 w 185"/>
              <a:gd name="T61" fmla="*/ 151 h 185"/>
              <a:gd name="T62" fmla="*/ 72 w 185"/>
              <a:gd name="T63" fmla="*/ 157 h 185"/>
              <a:gd name="T64" fmla="*/ 88 w 185"/>
              <a:gd name="T65" fmla="*/ 152 h 185"/>
              <a:gd name="T66" fmla="*/ 95 w 185"/>
              <a:gd name="T67" fmla="*/ 136 h 185"/>
              <a:gd name="T68" fmla="*/ 83 w 185"/>
              <a:gd name="T69" fmla="*/ 120 h 185"/>
              <a:gd name="T70" fmla="*/ 89 w 185"/>
              <a:gd name="T71" fmla="*/ 114 h 185"/>
              <a:gd name="T72" fmla="*/ 90 w 185"/>
              <a:gd name="T73" fmla="*/ 98 h 185"/>
              <a:gd name="T74" fmla="*/ 80 w 185"/>
              <a:gd name="T75" fmla="*/ 89 h 185"/>
              <a:gd name="T76" fmla="*/ 63 w 185"/>
              <a:gd name="T77" fmla="*/ 90 h 185"/>
              <a:gd name="T78" fmla="*/ 53 w 185"/>
              <a:gd name="T79" fmla="*/ 101 h 185"/>
              <a:gd name="T80" fmla="*/ 59 w 185"/>
              <a:gd name="T81" fmla="*/ 110 h 185"/>
              <a:gd name="T82" fmla="*/ 62 w 185"/>
              <a:gd name="T83" fmla="*/ 100 h 185"/>
              <a:gd name="T84" fmla="*/ 72 w 185"/>
              <a:gd name="T85" fmla="*/ 95 h 185"/>
              <a:gd name="T86" fmla="*/ 84 w 185"/>
              <a:gd name="T87" fmla="*/ 106 h 185"/>
              <a:gd name="T88" fmla="*/ 80 w 185"/>
              <a:gd name="T89" fmla="*/ 114 h 185"/>
              <a:gd name="T90" fmla="*/ 71 w 185"/>
              <a:gd name="T91" fmla="*/ 117 h 185"/>
              <a:gd name="T92" fmla="*/ 68 w 185"/>
              <a:gd name="T93" fmla="*/ 117 h 185"/>
              <a:gd name="T94" fmla="*/ 72 w 185"/>
              <a:gd name="T95" fmla="*/ 124 h 185"/>
              <a:gd name="T96" fmla="*/ 82 w 185"/>
              <a:gd name="T97" fmla="*/ 127 h 185"/>
              <a:gd name="T98" fmla="*/ 86 w 185"/>
              <a:gd name="T99" fmla="*/ 137 h 185"/>
              <a:gd name="T100" fmla="*/ 82 w 185"/>
              <a:gd name="T101" fmla="*/ 1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185">
                <a:moveTo>
                  <a:pt x="169" y="17"/>
                </a:moveTo>
                <a:cubicBezTo>
                  <a:pt x="152" y="17"/>
                  <a:pt x="152" y="17"/>
                  <a:pt x="152" y="17"/>
                </a:cubicBezTo>
                <a:cubicBezTo>
                  <a:pt x="152" y="4"/>
                  <a:pt x="152" y="4"/>
                  <a:pt x="152" y="4"/>
                </a:cubicBezTo>
                <a:cubicBezTo>
                  <a:pt x="152" y="2"/>
                  <a:pt x="150" y="0"/>
                  <a:pt x="147" y="0"/>
                </a:cubicBezTo>
                <a:cubicBezTo>
                  <a:pt x="145" y="0"/>
                  <a:pt x="143" y="2"/>
                  <a:pt x="143" y="4"/>
                </a:cubicBezTo>
                <a:cubicBezTo>
                  <a:pt x="143" y="17"/>
                  <a:pt x="143" y="17"/>
                  <a:pt x="143" y="17"/>
                </a:cubicBezTo>
                <a:cubicBezTo>
                  <a:pt x="42" y="17"/>
                  <a:pt x="42" y="17"/>
                  <a:pt x="42" y="17"/>
                </a:cubicBezTo>
                <a:cubicBezTo>
                  <a:pt x="42" y="4"/>
                  <a:pt x="42" y="4"/>
                  <a:pt x="42" y="4"/>
                </a:cubicBezTo>
                <a:cubicBezTo>
                  <a:pt x="42" y="2"/>
                  <a:pt x="40" y="0"/>
                  <a:pt x="38" y="0"/>
                </a:cubicBezTo>
                <a:cubicBezTo>
                  <a:pt x="35" y="0"/>
                  <a:pt x="34" y="2"/>
                  <a:pt x="34" y="4"/>
                </a:cubicBezTo>
                <a:cubicBezTo>
                  <a:pt x="34" y="17"/>
                  <a:pt x="34" y="17"/>
                  <a:pt x="34" y="17"/>
                </a:cubicBezTo>
                <a:cubicBezTo>
                  <a:pt x="17" y="17"/>
                  <a:pt x="17" y="17"/>
                  <a:pt x="17" y="17"/>
                </a:cubicBezTo>
                <a:cubicBezTo>
                  <a:pt x="7" y="17"/>
                  <a:pt x="0" y="24"/>
                  <a:pt x="0" y="34"/>
                </a:cubicBezTo>
                <a:cubicBezTo>
                  <a:pt x="0" y="169"/>
                  <a:pt x="0" y="169"/>
                  <a:pt x="0" y="169"/>
                </a:cubicBezTo>
                <a:cubicBezTo>
                  <a:pt x="0" y="178"/>
                  <a:pt x="7" y="185"/>
                  <a:pt x="17" y="185"/>
                </a:cubicBezTo>
                <a:cubicBezTo>
                  <a:pt x="169" y="185"/>
                  <a:pt x="169" y="185"/>
                  <a:pt x="169" y="185"/>
                </a:cubicBezTo>
                <a:cubicBezTo>
                  <a:pt x="178" y="185"/>
                  <a:pt x="185" y="178"/>
                  <a:pt x="185" y="169"/>
                </a:cubicBezTo>
                <a:cubicBezTo>
                  <a:pt x="185" y="34"/>
                  <a:pt x="185" y="34"/>
                  <a:pt x="185" y="34"/>
                </a:cubicBezTo>
                <a:cubicBezTo>
                  <a:pt x="185" y="24"/>
                  <a:pt x="178" y="17"/>
                  <a:pt x="169" y="17"/>
                </a:cubicBezTo>
                <a:close/>
                <a:moveTo>
                  <a:pt x="177" y="169"/>
                </a:moveTo>
                <a:cubicBezTo>
                  <a:pt x="177" y="173"/>
                  <a:pt x="173" y="177"/>
                  <a:pt x="169" y="177"/>
                </a:cubicBezTo>
                <a:cubicBezTo>
                  <a:pt x="17" y="177"/>
                  <a:pt x="17" y="177"/>
                  <a:pt x="17" y="177"/>
                </a:cubicBezTo>
                <a:cubicBezTo>
                  <a:pt x="12" y="177"/>
                  <a:pt x="8" y="173"/>
                  <a:pt x="8" y="169"/>
                </a:cubicBezTo>
                <a:cubicBezTo>
                  <a:pt x="8" y="67"/>
                  <a:pt x="8" y="67"/>
                  <a:pt x="8" y="67"/>
                </a:cubicBezTo>
                <a:cubicBezTo>
                  <a:pt x="177" y="67"/>
                  <a:pt x="177" y="67"/>
                  <a:pt x="177" y="67"/>
                </a:cubicBezTo>
                <a:lnTo>
                  <a:pt x="177" y="169"/>
                </a:lnTo>
                <a:close/>
                <a:moveTo>
                  <a:pt x="177" y="59"/>
                </a:moveTo>
                <a:cubicBezTo>
                  <a:pt x="8" y="59"/>
                  <a:pt x="8" y="59"/>
                  <a:pt x="8" y="59"/>
                </a:cubicBezTo>
                <a:cubicBezTo>
                  <a:pt x="8" y="34"/>
                  <a:pt x="8" y="34"/>
                  <a:pt x="8" y="34"/>
                </a:cubicBezTo>
                <a:cubicBezTo>
                  <a:pt x="8" y="29"/>
                  <a:pt x="12" y="25"/>
                  <a:pt x="17" y="25"/>
                </a:cubicBezTo>
                <a:cubicBezTo>
                  <a:pt x="34" y="25"/>
                  <a:pt x="34" y="25"/>
                  <a:pt x="34" y="25"/>
                </a:cubicBezTo>
                <a:cubicBezTo>
                  <a:pt x="34" y="38"/>
                  <a:pt x="34" y="38"/>
                  <a:pt x="34" y="38"/>
                </a:cubicBezTo>
                <a:cubicBezTo>
                  <a:pt x="34" y="40"/>
                  <a:pt x="35" y="42"/>
                  <a:pt x="38" y="42"/>
                </a:cubicBezTo>
                <a:cubicBezTo>
                  <a:pt x="40" y="42"/>
                  <a:pt x="42" y="40"/>
                  <a:pt x="42" y="38"/>
                </a:cubicBezTo>
                <a:cubicBezTo>
                  <a:pt x="42" y="25"/>
                  <a:pt x="42" y="25"/>
                  <a:pt x="42" y="25"/>
                </a:cubicBezTo>
                <a:cubicBezTo>
                  <a:pt x="143" y="25"/>
                  <a:pt x="143" y="25"/>
                  <a:pt x="143" y="25"/>
                </a:cubicBezTo>
                <a:cubicBezTo>
                  <a:pt x="143" y="38"/>
                  <a:pt x="143" y="38"/>
                  <a:pt x="143" y="38"/>
                </a:cubicBezTo>
                <a:cubicBezTo>
                  <a:pt x="143" y="40"/>
                  <a:pt x="145" y="42"/>
                  <a:pt x="147" y="42"/>
                </a:cubicBezTo>
                <a:cubicBezTo>
                  <a:pt x="150" y="42"/>
                  <a:pt x="152" y="40"/>
                  <a:pt x="152" y="38"/>
                </a:cubicBezTo>
                <a:cubicBezTo>
                  <a:pt x="152" y="25"/>
                  <a:pt x="152" y="25"/>
                  <a:pt x="152" y="25"/>
                </a:cubicBezTo>
                <a:cubicBezTo>
                  <a:pt x="169" y="25"/>
                  <a:pt x="169" y="25"/>
                  <a:pt x="169" y="25"/>
                </a:cubicBezTo>
                <a:cubicBezTo>
                  <a:pt x="173" y="25"/>
                  <a:pt x="177" y="29"/>
                  <a:pt x="177" y="34"/>
                </a:cubicBezTo>
                <a:lnTo>
                  <a:pt x="177" y="59"/>
                </a:lnTo>
                <a:close/>
                <a:moveTo>
                  <a:pt x="122" y="156"/>
                </a:moveTo>
                <a:cubicBezTo>
                  <a:pt x="130" y="156"/>
                  <a:pt x="130" y="156"/>
                  <a:pt x="130" y="156"/>
                </a:cubicBezTo>
                <a:cubicBezTo>
                  <a:pt x="130" y="88"/>
                  <a:pt x="130" y="88"/>
                  <a:pt x="130" y="88"/>
                </a:cubicBezTo>
                <a:cubicBezTo>
                  <a:pt x="124" y="88"/>
                  <a:pt x="124" y="88"/>
                  <a:pt x="124" y="88"/>
                </a:cubicBezTo>
                <a:cubicBezTo>
                  <a:pt x="124" y="91"/>
                  <a:pt x="123" y="93"/>
                  <a:pt x="122" y="94"/>
                </a:cubicBezTo>
                <a:cubicBezTo>
                  <a:pt x="121" y="96"/>
                  <a:pt x="119" y="97"/>
                  <a:pt x="117" y="98"/>
                </a:cubicBezTo>
                <a:cubicBezTo>
                  <a:pt x="116" y="99"/>
                  <a:pt x="114" y="100"/>
                  <a:pt x="112" y="100"/>
                </a:cubicBezTo>
                <a:cubicBezTo>
                  <a:pt x="110" y="101"/>
                  <a:pt x="107" y="101"/>
                  <a:pt x="105" y="101"/>
                </a:cubicBezTo>
                <a:cubicBezTo>
                  <a:pt x="105" y="107"/>
                  <a:pt x="105" y="107"/>
                  <a:pt x="105" y="107"/>
                </a:cubicBezTo>
                <a:cubicBezTo>
                  <a:pt x="122" y="107"/>
                  <a:pt x="122" y="107"/>
                  <a:pt x="122" y="107"/>
                </a:cubicBezTo>
                <a:lnTo>
                  <a:pt x="122" y="156"/>
                </a:lnTo>
                <a:close/>
                <a:moveTo>
                  <a:pt x="82" y="146"/>
                </a:moveTo>
                <a:cubicBezTo>
                  <a:pt x="81" y="147"/>
                  <a:pt x="79" y="148"/>
                  <a:pt x="78" y="149"/>
                </a:cubicBezTo>
                <a:cubicBezTo>
                  <a:pt x="76" y="149"/>
                  <a:pt x="74" y="150"/>
                  <a:pt x="72" y="150"/>
                </a:cubicBezTo>
                <a:cubicBezTo>
                  <a:pt x="68" y="150"/>
                  <a:pt x="64" y="148"/>
                  <a:pt x="62" y="146"/>
                </a:cubicBezTo>
                <a:cubicBezTo>
                  <a:pt x="59" y="143"/>
                  <a:pt x="58" y="139"/>
                  <a:pt x="58" y="135"/>
                </a:cubicBezTo>
                <a:cubicBezTo>
                  <a:pt x="50" y="135"/>
                  <a:pt x="50" y="135"/>
                  <a:pt x="50" y="135"/>
                </a:cubicBezTo>
                <a:cubicBezTo>
                  <a:pt x="50" y="138"/>
                  <a:pt x="51" y="142"/>
                  <a:pt x="52" y="144"/>
                </a:cubicBezTo>
                <a:cubicBezTo>
                  <a:pt x="53" y="147"/>
                  <a:pt x="54" y="149"/>
                  <a:pt x="56" y="151"/>
                </a:cubicBezTo>
                <a:cubicBezTo>
                  <a:pt x="58" y="153"/>
                  <a:pt x="60" y="154"/>
                  <a:pt x="63" y="155"/>
                </a:cubicBezTo>
                <a:cubicBezTo>
                  <a:pt x="66" y="156"/>
                  <a:pt x="69" y="157"/>
                  <a:pt x="72" y="157"/>
                </a:cubicBezTo>
                <a:cubicBezTo>
                  <a:pt x="75" y="157"/>
                  <a:pt x="78" y="156"/>
                  <a:pt x="81" y="156"/>
                </a:cubicBezTo>
                <a:cubicBezTo>
                  <a:pt x="84" y="155"/>
                  <a:pt x="86" y="153"/>
                  <a:pt x="88" y="152"/>
                </a:cubicBezTo>
                <a:cubicBezTo>
                  <a:pt x="90" y="150"/>
                  <a:pt x="92" y="148"/>
                  <a:pt x="93" y="145"/>
                </a:cubicBezTo>
                <a:cubicBezTo>
                  <a:pt x="94" y="143"/>
                  <a:pt x="95" y="140"/>
                  <a:pt x="95" y="136"/>
                </a:cubicBezTo>
                <a:cubicBezTo>
                  <a:pt x="95" y="132"/>
                  <a:pt x="94" y="129"/>
                  <a:pt x="92" y="126"/>
                </a:cubicBezTo>
                <a:cubicBezTo>
                  <a:pt x="90" y="123"/>
                  <a:pt x="87" y="121"/>
                  <a:pt x="83" y="120"/>
                </a:cubicBezTo>
                <a:cubicBezTo>
                  <a:pt x="83" y="120"/>
                  <a:pt x="83" y="120"/>
                  <a:pt x="83" y="120"/>
                </a:cubicBezTo>
                <a:cubicBezTo>
                  <a:pt x="85" y="118"/>
                  <a:pt x="88" y="117"/>
                  <a:pt x="89" y="114"/>
                </a:cubicBezTo>
                <a:cubicBezTo>
                  <a:pt x="91" y="112"/>
                  <a:pt x="92" y="109"/>
                  <a:pt x="92" y="106"/>
                </a:cubicBezTo>
                <a:cubicBezTo>
                  <a:pt x="92" y="103"/>
                  <a:pt x="91" y="100"/>
                  <a:pt x="90" y="98"/>
                </a:cubicBezTo>
                <a:cubicBezTo>
                  <a:pt x="89" y="96"/>
                  <a:pt x="88" y="94"/>
                  <a:pt x="86" y="92"/>
                </a:cubicBezTo>
                <a:cubicBezTo>
                  <a:pt x="84" y="91"/>
                  <a:pt x="82" y="90"/>
                  <a:pt x="80" y="89"/>
                </a:cubicBezTo>
                <a:cubicBezTo>
                  <a:pt x="77" y="88"/>
                  <a:pt x="75" y="88"/>
                  <a:pt x="72" y="88"/>
                </a:cubicBezTo>
                <a:cubicBezTo>
                  <a:pt x="69" y="88"/>
                  <a:pt x="66" y="89"/>
                  <a:pt x="63" y="90"/>
                </a:cubicBezTo>
                <a:cubicBezTo>
                  <a:pt x="61" y="91"/>
                  <a:pt x="59" y="92"/>
                  <a:pt x="57" y="94"/>
                </a:cubicBezTo>
                <a:cubicBezTo>
                  <a:pt x="55" y="96"/>
                  <a:pt x="54" y="98"/>
                  <a:pt x="53" y="101"/>
                </a:cubicBezTo>
                <a:cubicBezTo>
                  <a:pt x="52" y="104"/>
                  <a:pt x="52" y="107"/>
                  <a:pt x="52" y="110"/>
                </a:cubicBezTo>
                <a:cubicBezTo>
                  <a:pt x="59" y="110"/>
                  <a:pt x="59" y="110"/>
                  <a:pt x="59" y="110"/>
                </a:cubicBezTo>
                <a:cubicBezTo>
                  <a:pt x="59" y="108"/>
                  <a:pt x="60" y="106"/>
                  <a:pt x="60" y="104"/>
                </a:cubicBezTo>
                <a:cubicBezTo>
                  <a:pt x="61" y="102"/>
                  <a:pt x="61" y="101"/>
                  <a:pt x="62" y="100"/>
                </a:cubicBezTo>
                <a:cubicBezTo>
                  <a:pt x="63" y="98"/>
                  <a:pt x="65" y="97"/>
                  <a:pt x="66" y="96"/>
                </a:cubicBezTo>
                <a:cubicBezTo>
                  <a:pt x="68" y="96"/>
                  <a:pt x="70" y="95"/>
                  <a:pt x="72" y="95"/>
                </a:cubicBezTo>
                <a:cubicBezTo>
                  <a:pt x="75" y="95"/>
                  <a:pt x="78" y="96"/>
                  <a:pt x="80" y="98"/>
                </a:cubicBezTo>
                <a:cubicBezTo>
                  <a:pt x="82" y="100"/>
                  <a:pt x="84" y="102"/>
                  <a:pt x="84" y="106"/>
                </a:cubicBezTo>
                <a:cubicBezTo>
                  <a:pt x="84" y="108"/>
                  <a:pt x="83" y="109"/>
                  <a:pt x="83" y="111"/>
                </a:cubicBezTo>
                <a:cubicBezTo>
                  <a:pt x="82" y="112"/>
                  <a:pt x="81" y="113"/>
                  <a:pt x="80" y="114"/>
                </a:cubicBezTo>
                <a:cubicBezTo>
                  <a:pt x="79" y="115"/>
                  <a:pt x="77" y="116"/>
                  <a:pt x="76" y="116"/>
                </a:cubicBezTo>
                <a:cubicBezTo>
                  <a:pt x="74" y="117"/>
                  <a:pt x="73" y="117"/>
                  <a:pt x="71" y="117"/>
                </a:cubicBezTo>
                <a:cubicBezTo>
                  <a:pt x="68" y="117"/>
                  <a:pt x="68" y="117"/>
                  <a:pt x="68" y="117"/>
                </a:cubicBezTo>
                <a:cubicBezTo>
                  <a:pt x="68" y="117"/>
                  <a:pt x="68" y="117"/>
                  <a:pt x="68" y="117"/>
                </a:cubicBezTo>
                <a:cubicBezTo>
                  <a:pt x="68" y="124"/>
                  <a:pt x="68" y="124"/>
                  <a:pt x="68" y="124"/>
                </a:cubicBezTo>
                <a:cubicBezTo>
                  <a:pt x="69" y="124"/>
                  <a:pt x="71" y="124"/>
                  <a:pt x="72" y="124"/>
                </a:cubicBezTo>
                <a:cubicBezTo>
                  <a:pt x="74" y="124"/>
                  <a:pt x="76" y="124"/>
                  <a:pt x="78" y="124"/>
                </a:cubicBezTo>
                <a:cubicBezTo>
                  <a:pt x="80" y="125"/>
                  <a:pt x="81" y="126"/>
                  <a:pt x="82" y="127"/>
                </a:cubicBezTo>
                <a:cubicBezTo>
                  <a:pt x="84" y="128"/>
                  <a:pt x="85" y="129"/>
                  <a:pt x="85" y="131"/>
                </a:cubicBezTo>
                <a:cubicBezTo>
                  <a:pt x="86" y="133"/>
                  <a:pt x="86" y="135"/>
                  <a:pt x="86" y="137"/>
                </a:cubicBezTo>
                <a:cubicBezTo>
                  <a:pt x="86" y="139"/>
                  <a:pt x="86" y="141"/>
                  <a:pt x="85" y="142"/>
                </a:cubicBezTo>
                <a:cubicBezTo>
                  <a:pt x="84" y="144"/>
                  <a:pt x="83" y="145"/>
                  <a:pt x="82"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Tree>
    <p:extLst>
      <p:ext uri="{BB962C8B-B14F-4D97-AF65-F5344CB8AC3E}">
        <p14:creationId xmlns:p14="http://schemas.microsoft.com/office/powerpoint/2010/main" val="334872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lumMod val="65000"/>
                    <a:lumOff val="35000"/>
                  </a:schemeClr>
                </a:solidFill>
              </a:rPr>
              <a:t>Duties to </a:t>
            </a:r>
            <a:r>
              <a:rPr lang="en-US" dirty="0"/>
              <a:t>Safeguard</a:t>
            </a:r>
          </a:p>
        </p:txBody>
      </p:sp>
      <p:sp>
        <p:nvSpPr>
          <p:cNvPr id="3" name="Text Placeholder 2"/>
          <p:cNvSpPr>
            <a:spLocks noGrp="1"/>
          </p:cNvSpPr>
          <p:nvPr>
            <p:ph type="body" sz="quarter" idx="10"/>
          </p:nvPr>
        </p:nvSpPr>
        <p:spPr/>
        <p:txBody>
          <a:bodyPr/>
          <a:lstStyle/>
          <a:p>
            <a:endParaRPr lang="en-US" dirty="0"/>
          </a:p>
        </p:txBody>
      </p:sp>
      <p:sp>
        <p:nvSpPr>
          <p:cNvPr id="20" name="Freeform 62"/>
          <p:cNvSpPr>
            <a:spLocks/>
          </p:cNvSpPr>
          <p:nvPr/>
        </p:nvSpPr>
        <p:spPr bwMode="auto">
          <a:xfrm rot="557643">
            <a:off x="7164642" y="7478011"/>
            <a:ext cx="3726556" cy="4556028"/>
          </a:xfrm>
          <a:custGeom>
            <a:avLst/>
            <a:gdLst>
              <a:gd name="T0" fmla="*/ 3005 w 3684"/>
              <a:gd name="T1" fmla="*/ 4504 h 4504"/>
              <a:gd name="T2" fmla="*/ 3684 w 3684"/>
              <a:gd name="T3" fmla="*/ 2064 h 4504"/>
              <a:gd name="T4" fmla="*/ 1258 w 3684"/>
              <a:gd name="T5" fmla="*/ 0 h 4504"/>
              <a:gd name="T6" fmla="*/ 0 w 3684"/>
              <a:gd name="T7" fmla="*/ 1180 h 4504"/>
              <a:gd name="T8" fmla="*/ 3005 w 3684"/>
              <a:gd name="T9" fmla="*/ 4504 h 4504"/>
            </a:gdLst>
            <a:ahLst/>
            <a:cxnLst>
              <a:cxn ang="0">
                <a:pos x="T0" y="T1"/>
              </a:cxn>
              <a:cxn ang="0">
                <a:pos x="T2" y="T3"/>
              </a:cxn>
              <a:cxn ang="0">
                <a:pos x="T4" y="T5"/>
              </a:cxn>
              <a:cxn ang="0">
                <a:pos x="T6" y="T7"/>
              </a:cxn>
              <a:cxn ang="0">
                <a:pos x="T8" y="T9"/>
              </a:cxn>
            </a:cxnLst>
            <a:rect l="0" t="0" r="r" b="b"/>
            <a:pathLst>
              <a:path w="3684" h="4504">
                <a:moveTo>
                  <a:pt x="3005" y="4504"/>
                </a:moveTo>
                <a:lnTo>
                  <a:pt x="3684" y="2064"/>
                </a:lnTo>
                <a:lnTo>
                  <a:pt x="1258" y="0"/>
                </a:lnTo>
                <a:lnTo>
                  <a:pt x="0" y="1180"/>
                </a:lnTo>
                <a:lnTo>
                  <a:pt x="3005" y="4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grpSp>
        <p:nvGrpSpPr>
          <p:cNvPr id="65" name="Group 64"/>
          <p:cNvGrpSpPr/>
          <p:nvPr/>
        </p:nvGrpSpPr>
        <p:grpSpPr>
          <a:xfrm>
            <a:off x="5516045" y="1963452"/>
            <a:ext cx="6514590" cy="946567"/>
            <a:chOff x="5516045" y="1963452"/>
            <a:chExt cx="5789245" cy="946567"/>
          </a:xfrm>
        </p:grpSpPr>
        <p:sp>
          <p:nvSpPr>
            <p:cNvPr id="116" name="Text Placeholder 5"/>
            <p:cNvSpPr txBox="1">
              <a:spLocks/>
            </p:cNvSpPr>
            <p:nvPr/>
          </p:nvSpPr>
          <p:spPr>
            <a:xfrm>
              <a:off x="6317667" y="1963452"/>
              <a:ext cx="4987623" cy="946567"/>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solidFill>
                    <a:schemeClr val="tx1">
                      <a:lumMod val="65000"/>
                      <a:lumOff val="35000"/>
                    </a:schemeClr>
                  </a:solidFill>
                  <a:latin typeface="+mj-lt"/>
                </a:rPr>
                <a:t>Rule 1.1: Competence</a:t>
              </a:r>
            </a:p>
          </p:txBody>
        </p:sp>
        <p:sp>
          <p:nvSpPr>
            <p:cNvPr id="117" name="Oval 116"/>
            <p:cNvSpPr/>
            <p:nvPr/>
          </p:nvSpPr>
          <p:spPr>
            <a:xfrm>
              <a:off x="5516045" y="2131935"/>
              <a:ext cx="609600" cy="609600"/>
            </a:xfrm>
            <a:prstGeom prst="ellipse">
              <a:avLst/>
            </a:prstGeom>
            <a:solidFill>
              <a:srgbClr val="018C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dirty="0">
                  <a:solidFill>
                    <a:schemeClr val="bg1"/>
                  </a:solidFill>
                  <a:latin typeface="Bebas Neue" panose="020B0606020202050201" pitchFamily="34" charset="0"/>
                </a:rPr>
                <a:t>1</a:t>
              </a:r>
            </a:p>
          </p:txBody>
        </p:sp>
      </p:grpSp>
      <p:grpSp>
        <p:nvGrpSpPr>
          <p:cNvPr id="1053" name="Group 1052"/>
          <p:cNvGrpSpPr/>
          <p:nvPr/>
        </p:nvGrpSpPr>
        <p:grpSpPr>
          <a:xfrm>
            <a:off x="1076884" y="1551715"/>
            <a:ext cx="4180486" cy="7496026"/>
            <a:chOff x="1052864" y="1371600"/>
            <a:chExt cx="4180486" cy="7496026"/>
          </a:xfrm>
        </p:grpSpPr>
        <p:sp>
          <p:nvSpPr>
            <p:cNvPr id="48" name="Freeform 6"/>
            <p:cNvSpPr>
              <a:spLocks/>
            </p:cNvSpPr>
            <p:nvPr/>
          </p:nvSpPr>
          <p:spPr bwMode="auto">
            <a:xfrm>
              <a:off x="3023159" y="1371600"/>
              <a:ext cx="133676" cy="603566"/>
            </a:xfrm>
            <a:custGeom>
              <a:avLst/>
              <a:gdLst>
                <a:gd name="T0" fmla="*/ 0 w 56"/>
                <a:gd name="T1" fmla="*/ 0 h 252"/>
                <a:gd name="T2" fmla="*/ 0 w 56"/>
                <a:gd name="T3" fmla="*/ 24 h 252"/>
                <a:gd name="T4" fmla="*/ 38 w 56"/>
                <a:gd name="T5" fmla="*/ 62 h 252"/>
                <a:gd name="T6" fmla="*/ 0 w 56"/>
                <a:gd name="T7" fmla="*/ 100 h 252"/>
                <a:gd name="T8" fmla="*/ 0 w 56"/>
                <a:gd name="T9" fmla="*/ 252 h 252"/>
                <a:gd name="T10" fmla="*/ 56 w 56"/>
                <a:gd name="T11" fmla="*/ 196 h 252"/>
                <a:gd name="T12" fmla="*/ 56 w 56"/>
                <a:gd name="T13" fmla="*/ 56 h 252"/>
                <a:gd name="T14" fmla="*/ 0 w 56"/>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52">
                  <a:moveTo>
                    <a:pt x="0" y="0"/>
                  </a:moveTo>
                  <a:cubicBezTo>
                    <a:pt x="0" y="24"/>
                    <a:pt x="0" y="24"/>
                    <a:pt x="0" y="24"/>
                  </a:cubicBezTo>
                  <a:cubicBezTo>
                    <a:pt x="21" y="24"/>
                    <a:pt x="38" y="41"/>
                    <a:pt x="38" y="62"/>
                  </a:cubicBezTo>
                  <a:cubicBezTo>
                    <a:pt x="38" y="83"/>
                    <a:pt x="21" y="100"/>
                    <a:pt x="0" y="100"/>
                  </a:cubicBezTo>
                  <a:cubicBezTo>
                    <a:pt x="0" y="252"/>
                    <a:pt x="0" y="252"/>
                    <a:pt x="0" y="252"/>
                  </a:cubicBezTo>
                  <a:cubicBezTo>
                    <a:pt x="31" y="252"/>
                    <a:pt x="56" y="227"/>
                    <a:pt x="56" y="196"/>
                  </a:cubicBezTo>
                  <a:cubicBezTo>
                    <a:pt x="56" y="56"/>
                    <a:pt x="56" y="56"/>
                    <a:pt x="56" y="56"/>
                  </a:cubicBezTo>
                  <a:cubicBezTo>
                    <a:pt x="56" y="25"/>
                    <a:pt x="31" y="0"/>
                    <a:pt x="0" y="0"/>
                  </a:cubicBezTo>
                  <a:close/>
                </a:path>
              </a:pathLst>
            </a:custGeom>
            <a:solidFill>
              <a:srgbClr val="7F8C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
            <p:cNvSpPr>
              <a:spLocks/>
            </p:cNvSpPr>
            <p:nvPr/>
          </p:nvSpPr>
          <p:spPr bwMode="auto">
            <a:xfrm>
              <a:off x="2889483" y="1371600"/>
              <a:ext cx="133676" cy="603566"/>
            </a:xfrm>
            <a:custGeom>
              <a:avLst/>
              <a:gdLst>
                <a:gd name="T0" fmla="*/ 18 w 56"/>
                <a:gd name="T1" fmla="*/ 62 h 252"/>
                <a:gd name="T2" fmla="*/ 56 w 56"/>
                <a:gd name="T3" fmla="*/ 24 h 252"/>
                <a:gd name="T4" fmla="*/ 56 w 56"/>
                <a:gd name="T5" fmla="*/ 0 h 252"/>
                <a:gd name="T6" fmla="*/ 0 w 56"/>
                <a:gd name="T7" fmla="*/ 56 h 252"/>
                <a:gd name="T8" fmla="*/ 0 w 56"/>
                <a:gd name="T9" fmla="*/ 196 h 252"/>
                <a:gd name="T10" fmla="*/ 56 w 56"/>
                <a:gd name="T11" fmla="*/ 252 h 252"/>
                <a:gd name="T12" fmla="*/ 56 w 56"/>
                <a:gd name="T13" fmla="*/ 100 h 252"/>
                <a:gd name="T14" fmla="*/ 18 w 56"/>
                <a:gd name="T15" fmla="*/ 62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52">
                  <a:moveTo>
                    <a:pt x="18" y="62"/>
                  </a:moveTo>
                  <a:cubicBezTo>
                    <a:pt x="18" y="41"/>
                    <a:pt x="35" y="24"/>
                    <a:pt x="56" y="24"/>
                  </a:cubicBezTo>
                  <a:cubicBezTo>
                    <a:pt x="56" y="0"/>
                    <a:pt x="56" y="0"/>
                    <a:pt x="56" y="0"/>
                  </a:cubicBezTo>
                  <a:cubicBezTo>
                    <a:pt x="25" y="0"/>
                    <a:pt x="0" y="25"/>
                    <a:pt x="0" y="56"/>
                  </a:cubicBezTo>
                  <a:cubicBezTo>
                    <a:pt x="0" y="196"/>
                    <a:pt x="0" y="196"/>
                    <a:pt x="0" y="196"/>
                  </a:cubicBezTo>
                  <a:cubicBezTo>
                    <a:pt x="0" y="227"/>
                    <a:pt x="25" y="252"/>
                    <a:pt x="56" y="252"/>
                  </a:cubicBezTo>
                  <a:cubicBezTo>
                    <a:pt x="56" y="100"/>
                    <a:pt x="56" y="100"/>
                    <a:pt x="56" y="100"/>
                  </a:cubicBezTo>
                  <a:cubicBezTo>
                    <a:pt x="35" y="100"/>
                    <a:pt x="18" y="83"/>
                    <a:pt x="18" y="62"/>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
            <p:cNvSpPr>
              <a:spLocks/>
            </p:cNvSpPr>
            <p:nvPr/>
          </p:nvSpPr>
          <p:spPr bwMode="auto">
            <a:xfrm>
              <a:off x="1729948" y="1841491"/>
              <a:ext cx="2586422" cy="3238597"/>
            </a:xfrm>
            <a:custGeom>
              <a:avLst/>
              <a:gdLst>
                <a:gd name="T0" fmla="*/ 1080 w 1080"/>
                <a:gd name="T1" fmla="*/ 1312 h 1352"/>
                <a:gd name="T2" fmla="*/ 1040 w 1080"/>
                <a:gd name="T3" fmla="*/ 1352 h 1352"/>
                <a:gd name="T4" fmla="*/ 40 w 1080"/>
                <a:gd name="T5" fmla="*/ 1352 h 1352"/>
                <a:gd name="T6" fmla="*/ 0 w 1080"/>
                <a:gd name="T7" fmla="*/ 1312 h 1352"/>
                <a:gd name="T8" fmla="*/ 0 w 1080"/>
                <a:gd name="T9" fmla="*/ 40 h 1352"/>
                <a:gd name="T10" fmla="*/ 40 w 1080"/>
                <a:gd name="T11" fmla="*/ 0 h 1352"/>
                <a:gd name="T12" fmla="*/ 1040 w 1080"/>
                <a:gd name="T13" fmla="*/ 0 h 1352"/>
                <a:gd name="T14" fmla="*/ 1080 w 1080"/>
                <a:gd name="T15" fmla="*/ 40 h 1352"/>
                <a:gd name="T16" fmla="*/ 1080 w 1080"/>
                <a:gd name="T17" fmla="*/ 131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0" h="1352">
                  <a:moveTo>
                    <a:pt x="1080" y="1312"/>
                  </a:moveTo>
                  <a:cubicBezTo>
                    <a:pt x="1080" y="1334"/>
                    <a:pt x="1062" y="1352"/>
                    <a:pt x="1040" y="1352"/>
                  </a:cubicBezTo>
                  <a:cubicBezTo>
                    <a:pt x="40" y="1352"/>
                    <a:pt x="40" y="1352"/>
                    <a:pt x="40" y="1352"/>
                  </a:cubicBezTo>
                  <a:cubicBezTo>
                    <a:pt x="18" y="1352"/>
                    <a:pt x="0" y="1334"/>
                    <a:pt x="0" y="1312"/>
                  </a:cubicBezTo>
                  <a:cubicBezTo>
                    <a:pt x="0" y="40"/>
                    <a:pt x="0" y="40"/>
                    <a:pt x="0" y="40"/>
                  </a:cubicBezTo>
                  <a:cubicBezTo>
                    <a:pt x="0" y="18"/>
                    <a:pt x="18" y="0"/>
                    <a:pt x="40" y="0"/>
                  </a:cubicBezTo>
                  <a:cubicBezTo>
                    <a:pt x="1040" y="0"/>
                    <a:pt x="1040" y="0"/>
                    <a:pt x="1040" y="0"/>
                  </a:cubicBezTo>
                  <a:cubicBezTo>
                    <a:pt x="1062" y="0"/>
                    <a:pt x="1080" y="18"/>
                    <a:pt x="1080" y="40"/>
                  </a:cubicBezTo>
                  <a:lnTo>
                    <a:pt x="1080" y="1312"/>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
            <p:cNvSpPr>
              <a:spLocks/>
            </p:cNvSpPr>
            <p:nvPr/>
          </p:nvSpPr>
          <p:spPr bwMode="auto">
            <a:xfrm>
              <a:off x="2563395" y="1745284"/>
              <a:ext cx="919526" cy="268364"/>
            </a:xfrm>
            <a:custGeom>
              <a:avLst/>
              <a:gdLst>
                <a:gd name="T0" fmla="*/ 384 w 384"/>
                <a:gd name="T1" fmla="*/ 64 h 112"/>
                <a:gd name="T2" fmla="*/ 336 w 384"/>
                <a:gd name="T3" fmla="*/ 112 h 112"/>
                <a:gd name="T4" fmla="*/ 48 w 384"/>
                <a:gd name="T5" fmla="*/ 112 h 112"/>
                <a:gd name="T6" fmla="*/ 0 w 384"/>
                <a:gd name="T7" fmla="*/ 64 h 112"/>
                <a:gd name="T8" fmla="*/ 0 w 384"/>
                <a:gd name="T9" fmla="*/ 48 h 112"/>
                <a:gd name="T10" fmla="*/ 48 w 384"/>
                <a:gd name="T11" fmla="*/ 0 h 112"/>
                <a:gd name="T12" fmla="*/ 336 w 384"/>
                <a:gd name="T13" fmla="*/ 0 h 112"/>
                <a:gd name="T14" fmla="*/ 384 w 384"/>
                <a:gd name="T15" fmla="*/ 48 h 112"/>
                <a:gd name="T16" fmla="*/ 384 w 384"/>
                <a:gd name="T17"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12">
                  <a:moveTo>
                    <a:pt x="384" y="64"/>
                  </a:moveTo>
                  <a:cubicBezTo>
                    <a:pt x="384" y="90"/>
                    <a:pt x="362" y="112"/>
                    <a:pt x="336" y="112"/>
                  </a:cubicBezTo>
                  <a:cubicBezTo>
                    <a:pt x="48" y="112"/>
                    <a:pt x="48" y="112"/>
                    <a:pt x="48" y="112"/>
                  </a:cubicBezTo>
                  <a:cubicBezTo>
                    <a:pt x="22" y="112"/>
                    <a:pt x="0" y="90"/>
                    <a:pt x="0" y="64"/>
                  </a:cubicBezTo>
                  <a:cubicBezTo>
                    <a:pt x="0" y="48"/>
                    <a:pt x="0" y="48"/>
                    <a:pt x="0" y="48"/>
                  </a:cubicBezTo>
                  <a:cubicBezTo>
                    <a:pt x="0" y="22"/>
                    <a:pt x="22" y="0"/>
                    <a:pt x="48" y="0"/>
                  </a:cubicBezTo>
                  <a:cubicBezTo>
                    <a:pt x="336" y="0"/>
                    <a:pt x="336" y="0"/>
                    <a:pt x="336" y="0"/>
                  </a:cubicBezTo>
                  <a:cubicBezTo>
                    <a:pt x="362" y="0"/>
                    <a:pt x="384" y="22"/>
                    <a:pt x="384" y="48"/>
                  </a:cubicBezTo>
                  <a:lnTo>
                    <a:pt x="384" y="64"/>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0"/>
            <p:cNvSpPr>
              <a:spLocks/>
            </p:cNvSpPr>
            <p:nvPr/>
          </p:nvSpPr>
          <p:spPr bwMode="auto">
            <a:xfrm>
              <a:off x="1921348" y="1985293"/>
              <a:ext cx="2203623" cy="2940865"/>
            </a:xfrm>
            <a:custGeom>
              <a:avLst/>
              <a:gdLst>
                <a:gd name="T0" fmla="*/ 20 w 920"/>
                <a:gd name="T1" fmla="*/ 1228 h 1228"/>
                <a:gd name="T2" fmla="*/ 0 w 920"/>
                <a:gd name="T3" fmla="*/ 1208 h 1228"/>
                <a:gd name="T4" fmla="*/ 0 w 920"/>
                <a:gd name="T5" fmla="*/ 20 h 1228"/>
                <a:gd name="T6" fmla="*/ 20 w 920"/>
                <a:gd name="T7" fmla="*/ 0 h 1228"/>
                <a:gd name="T8" fmla="*/ 900 w 920"/>
                <a:gd name="T9" fmla="*/ 0 h 1228"/>
                <a:gd name="T10" fmla="*/ 920 w 920"/>
                <a:gd name="T11" fmla="*/ 20 h 1228"/>
                <a:gd name="T12" fmla="*/ 920 w 920"/>
                <a:gd name="T13" fmla="*/ 1208 h 1228"/>
                <a:gd name="T14" fmla="*/ 900 w 920"/>
                <a:gd name="T15" fmla="*/ 1228 h 1228"/>
                <a:gd name="T16" fmla="*/ 20 w 920"/>
                <a:gd name="T17" fmla="*/ 122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28">
                  <a:moveTo>
                    <a:pt x="20" y="1228"/>
                  </a:moveTo>
                  <a:cubicBezTo>
                    <a:pt x="9" y="1228"/>
                    <a:pt x="0" y="1219"/>
                    <a:pt x="0" y="1208"/>
                  </a:cubicBezTo>
                  <a:cubicBezTo>
                    <a:pt x="0" y="20"/>
                    <a:pt x="0" y="20"/>
                    <a:pt x="0" y="20"/>
                  </a:cubicBezTo>
                  <a:cubicBezTo>
                    <a:pt x="0" y="9"/>
                    <a:pt x="9" y="0"/>
                    <a:pt x="20" y="0"/>
                  </a:cubicBezTo>
                  <a:cubicBezTo>
                    <a:pt x="900" y="0"/>
                    <a:pt x="900" y="0"/>
                    <a:pt x="900" y="0"/>
                  </a:cubicBezTo>
                  <a:cubicBezTo>
                    <a:pt x="911" y="0"/>
                    <a:pt x="920" y="9"/>
                    <a:pt x="920" y="20"/>
                  </a:cubicBezTo>
                  <a:cubicBezTo>
                    <a:pt x="920" y="1208"/>
                    <a:pt x="920" y="1208"/>
                    <a:pt x="920" y="1208"/>
                  </a:cubicBezTo>
                  <a:cubicBezTo>
                    <a:pt x="920" y="1219"/>
                    <a:pt x="911" y="1228"/>
                    <a:pt x="900" y="1228"/>
                  </a:cubicBezTo>
                  <a:lnTo>
                    <a:pt x="20" y="1228"/>
                  </a:ln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11"/>
            <p:cNvSpPr>
              <a:spLocks noChangeArrowheads="1"/>
            </p:cNvSpPr>
            <p:nvPr/>
          </p:nvSpPr>
          <p:spPr bwMode="auto">
            <a:xfrm>
              <a:off x="2563395" y="1879973"/>
              <a:ext cx="919526" cy="133676"/>
            </a:xfrm>
            <a:prstGeom prst="rect">
              <a:avLst/>
            </a:prstGeom>
            <a:solidFill>
              <a:srgbClr val="7F8C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p:cNvSpPr>
              <a:spLocks/>
            </p:cNvSpPr>
            <p:nvPr/>
          </p:nvSpPr>
          <p:spPr bwMode="auto">
            <a:xfrm>
              <a:off x="2515154" y="2451471"/>
              <a:ext cx="1655682" cy="76965"/>
            </a:xfrm>
            <a:prstGeom prst="rect">
              <a:avLst/>
            </a:pr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p:cNvSpPr>
              <a:spLocks/>
            </p:cNvSpPr>
            <p:nvPr/>
          </p:nvSpPr>
          <p:spPr bwMode="auto">
            <a:xfrm>
              <a:off x="2515155" y="2947404"/>
              <a:ext cx="1655682" cy="75952"/>
            </a:xfrm>
            <a:prstGeom prst="rect">
              <a:avLst/>
            </a:pr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p:cNvSpPr>
              <a:spLocks/>
            </p:cNvSpPr>
            <p:nvPr/>
          </p:nvSpPr>
          <p:spPr bwMode="auto">
            <a:xfrm>
              <a:off x="2515155" y="3431062"/>
              <a:ext cx="1582270" cy="75952"/>
            </a:xfrm>
            <a:prstGeom prst="rect">
              <a:avLst/>
            </a:pr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23"/>
            <p:cNvSpPr>
              <a:spLocks/>
            </p:cNvSpPr>
            <p:nvPr/>
          </p:nvSpPr>
          <p:spPr bwMode="auto">
            <a:xfrm>
              <a:off x="2515155" y="3884991"/>
              <a:ext cx="1655682" cy="75952"/>
            </a:xfrm>
            <a:prstGeom prst="rect">
              <a:avLst/>
            </a:pr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26"/>
            <p:cNvSpPr>
              <a:spLocks/>
            </p:cNvSpPr>
            <p:nvPr/>
          </p:nvSpPr>
          <p:spPr bwMode="auto">
            <a:xfrm>
              <a:off x="2515155" y="4370982"/>
              <a:ext cx="1582270" cy="76965"/>
            </a:xfrm>
            <a:prstGeom prst="rect">
              <a:avLst/>
            </a:pr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3"/>
            <p:cNvSpPr>
              <a:spLocks/>
            </p:cNvSpPr>
            <p:nvPr/>
          </p:nvSpPr>
          <p:spPr bwMode="auto">
            <a:xfrm>
              <a:off x="2112747" y="5080088"/>
              <a:ext cx="584325" cy="229882"/>
            </a:xfrm>
            <a:custGeom>
              <a:avLst/>
              <a:gdLst>
                <a:gd name="T0" fmla="*/ 0 w 577"/>
                <a:gd name="T1" fmla="*/ 0 h 227"/>
                <a:gd name="T2" fmla="*/ 360 w 577"/>
                <a:gd name="T3" fmla="*/ 227 h 227"/>
                <a:gd name="T4" fmla="*/ 577 w 577"/>
                <a:gd name="T5" fmla="*/ 0 h 227"/>
                <a:gd name="T6" fmla="*/ 0 w 577"/>
                <a:gd name="T7" fmla="*/ 0 h 227"/>
              </a:gdLst>
              <a:ahLst/>
              <a:cxnLst>
                <a:cxn ang="0">
                  <a:pos x="T0" y="T1"/>
                </a:cxn>
                <a:cxn ang="0">
                  <a:pos x="T2" y="T3"/>
                </a:cxn>
                <a:cxn ang="0">
                  <a:pos x="T4" y="T5"/>
                </a:cxn>
                <a:cxn ang="0">
                  <a:pos x="T6" y="T7"/>
                </a:cxn>
              </a:cxnLst>
              <a:rect l="0" t="0" r="r" b="b"/>
              <a:pathLst>
                <a:path w="577" h="227">
                  <a:moveTo>
                    <a:pt x="0" y="0"/>
                  </a:moveTo>
                  <a:lnTo>
                    <a:pt x="360" y="227"/>
                  </a:lnTo>
                  <a:lnTo>
                    <a:pt x="577" y="0"/>
                  </a:lnTo>
                  <a:lnTo>
                    <a:pt x="0" y="0"/>
                  </a:lnTo>
                  <a:close/>
                </a:path>
              </a:pathLst>
            </a:custGeom>
            <a:solidFill>
              <a:srgbClr val="BFA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43" name="Group 1042"/>
            <p:cNvGrpSpPr/>
            <p:nvPr/>
          </p:nvGrpSpPr>
          <p:grpSpPr>
            <a:xfrm>
              <a:off x="2099202" y="2320256"/>
              <a:ext cx="335442" cy="335442"/>
              <a:chOff x="2454497" y="2663388"/>
              <a:chExt cx="375940" cy="375940"/>
            </a:xfrm>
          </p:grpSpPr>
          <p:sp>
            <p:nvSpPr>
              <p:cNvPr id="78" name="Oval 77"/>
              <p:cNvSpPr/>
              <p:nvPr/>
            </p:nvSpPr>
            <p:spPr>
              <a:xfrm>
                <a:off x="2454497" y="2663388"/>
                <a:ext cx="375940" cy="375940"/>
              </a:xfrm>
              <a:prstGeom prst="ellipse">
                <a:avLst/>
              </a:prstGeom>
              <a:solidFill>
                <a:srgbClr val="018C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9" name="Freeform 78"/>
              <p:cNvSpPr/>
              <p:nvPr/>
            </p:nvSpPr>
            <p:spPr>
              <a:xfrm>
                <a:off x="2538301" y="2754937"/>
                <a:ext cx="208331" cy="199553"/>
              </a:xfrm>
              <a:custGeom>
                <a:avLst/>
                <a:gdLst>
                  <a:gd name="connsiteX0" fmla="*/ 0 w 847725"/>
                  <a:gd name="connsiteY0" fmla="*/ 502443 h 812006"/>
                  <a:gd name="connsiteX1" fmla="*/ 116681 w 847725"/>
                  <a:gd name="connsiteY1" fmla="*/ 385762 h 812006"/>
                  <a:gd name="connsiteX2" fmla="*/ 323850 w 847725"/>
                  <a:gd name="connsiteY2" fmla="*/ 561975 h 812006"/>
                  <a:gd name="connsiteX3" fmla="*/ 714375 w 847725"/>
                  <a:gd name="connsiteY3" fmla="*/ 0 h 812006"/>
                  <a:gd name="connsiteX4" fmla="*/ 847725 w 847725"/>
                  <a:gd name="connsiteY4" fmla="*/ 111918 h 812006"/>
                  <a:gd name="connsiteX5" fmla="*/ 352425 w 847725"/>
                  <a:gd name="connsiteY5" fmla="*/ 812006 h 812006"/>
                  <a:gd name="connsiteX6" fmla="*/ 0 w 847725"/>
                  <a:gd name="connsiteY6" fmla="*/ 502443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25" h="812006">
                    <a:moveTo>
                      <a:pt x="0" y="502443"/>
                    </a:moveTo>
                    <a:lnTo>
                      <a:pt x="116681" y="385762"/>
                    </a:lnTo>
                    <a:lnTo>
                      <a:pt x="323850" y="561975"/>
                    </a:lnTo>
                    <a:lnTo>
                      <a:pt x="714375" y="0"/>
                    </a:lnTo>
                    <a:lnTo>
                      <a:pt x="847725" y="111918"/>
                    </a:lnTo>
                    <a:lnTo>
                      <a:pt x="352425" y="812006"/>
                    </a:lnTo>
                    <a:lnTo>
                      <a:pt x="0" y="50244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51" name="Group 1050"/>
            <p:cNvGrpSpPr/>
            <p:nvPr/>
          </p:nvGrpSpPr>
          <p:grpSpPr>
            <a:xfrm rot="1374583">
              <a:off x="1999303" y="2322819"/>
              <a:ext cx="3234047" cy="6032637"/>
              <a:chOff x="2675639" y="1897672"/>
              <a:chExt cx="3234047" cy="6032637"/>
            </a:xfrm>
          </p:grpSpPr>
          <p:sp>
            <p:nvSpPr>
              <p:cNvPr id="33" name="Freeform 1079"/>
              <p:cNvSpPr>
                <a:spLocks/>
              </p:cNvSpPr>
              <p:nvPr/>
            </p:nvSpPr>
            <p:spPr bwMode="auto">
              <a:xfrm rot="2960917" flipH="1">
                <a:off x="3094948" y="1978353"/>
                <a:ext cx="655338" cy="894098"/>
              </a:xfrm>
              <a:custGeom>
                <a:avLst/>
                <a:gdLst>
                  <a:gd name="T0" fmla="*/ 287 w 332"/>
                  <a:gd name="T1" fmla="*/ 435 h 453"/>
                  <a:gd name="T2" fmla="*/ 287 w 332"/>
                  <a:gd name="T3" fmla="*/ 435 h 453"/>
                  <a:gd name="T4" fmla="*/ 313 w 332"/>
                  <a:gd name="T5" fmla="*/ 344 h 453"/>
                  <a:gd name="T6" fmla="*/ 135 w 332"/>
                  <a:gd name="T7" fmla="*/ 44 h 453"/>
                  <a:gd name="T8" fmla="*/ 44 w 332"/>
                  <a:gd name="T9" fmla="*/ 18 h 453"/>
                  <a:gd name="T10" fmla="*/ 18 w 332"/>
                  <a:gd name="T11" fmla="*/ 109 h 453"/>
                  <a:gd name="T12" fmla="*/ 196 w 332"/>
                  <a:gd name="T13" fmla="*/ 409 h 453"/>
                  <a:gd name="T14" fmla="*/ 287 w 332"/>
                  <a:gd name="T15" fmla="*/ 435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53">
                    <a:moveTo>
                      <a:pt x="287" y="435"/>
                    </a:moveTo>
                    <a:cubicBezTo>
                      <a:pt x="287" y="435"/>
                      <a:pt x="287" y="435"/>
                      <a:pt x="287" y="435"/>
                    </a:cubicBezTo>
                    <a:cubicBezTo>
                      <a:pt x="319" y="417"/>
                      <a:pt x="332" y="376"/>
                      <a:pt x="313" y="344"/>
                    </a:cubicBezTo>
                    <a:cubicBezTo>
                      <a:pt x="135" y="44"/>
                      <a:pt x="135" y="44"/>
                      <a:pt x="135" y="44"/>
                    </a:cubicBezTo>
                    <a:cubicBezTo>
                      <a:pt x="116" y="13"/>
                      <a:pt x="76" y="0"/>
                      <a:pt x="44" y="18"/>
                    </a:cubicBezTo>
                    <a:cubicBezTo>
                      <a:pt x="12" y="36"/>
                      <a:pt x="0" y="77"/>
                      <a:pt x="18" y="109"/>
                    </a:cubicBezTo>
                    <a:cubicBezTo>
                      <a:pt x="196" y="409"/>
                      <a:pt x="196" y="409"/>
                      <a:pt x="196" y="409"/>
                    </a:cubicBezTo>
                    <a:cubicBezTo>
                      <a:pt x="215" y="440"/>
                      <a:pt x="255" y="453"/>
                      <a:pt x="287" y="435"/>
                    </a:cubicBezTo>
                    <a:close/>
                  </a:path>
                </a:pathLst>
              </a:custGeom>
              <a:solidFill>
                <a:srgbClr val="EBCBA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 name="Freeform 1081"/>
              <p:cNvSpPr>
                <a:spLocks/>
              </p:cNvSpPr>
              <p:nvPr/>
            </p:nvSpPr>
            <p:spPr bwMode="auto">
              <a:xfrm rot="2960917" flipH="1">
                <a:off x="3064397" y="1989715"/>
                <a:ext cx="1606534" cy="1422448"/>
              </a:xfrm>
              <a:custGeom>
                <a:avLst/>
                <a:gdLst>
                  <a:gd name="T0" fmla="*/ 2064 w 2064"/>
                  <a:gd name="T1" fmla="*/ 1690 h 1827"/>
                  <a:gd name="T2" fmla="*/ 118 w 2064"/>
                  <a:gd name="T3" fmla="*/ 0 h 1827"/>
                  <a:gd name="T4" fmla="*/ 0 w 2064"/>
                  <a:gd name="T5" fmla="*/ 137 h 1827"/>
                  <a:gd name="T6" fmla="*/ 1943 w 2064"/>
                  <a:gd name="T7" fmla="*/ 1827 h 1827"/>
                  <a:gd name="T8" fmla="*/ 2064 w 2064"/>
                  <a:gd name="T9" fmla="*/ 1690 h 1827"/>
                </a:gdLst>
                <a:ahLst/>
                <a:cxnLst>
                  <a:cxn ang="0">
                    <a:pos x="T0" y="T1"/>
                  </a:cxn>
                  <a:cxn ang="0">
                    <a:pos x="T2" y="T3"/>
                  </a:cxn>
                  <a:cxn ang="0">
                    <a:pos x="T4" y="T5"/>
                  </a:cxn>
                  <a:cxn ang="0">
                    <a:pos x="T6" y="T7"/>
                  </a:cxn>
                  <a:cxn ang="0">
                    <a:pos x="T8" y="T9"/>
                  </a:cxn>
                </a:cxnLst>
                <a:rect l="0" t="0" r="r" b="b"/>
                <a:pathLst>
                  <a:path w="2064" h="1827">
                    <a:moveTo>
                      <a:pt x="2064" y="1690"/>
                    </a:moveTo>
                    <a:lnTo>
                      <a:pt x="118" y="0"/>
                    </a:lnTo>
                    <a:lnTo>
                      <a:pt x="0" y="137"/>
                    </a:lnTo>
                    <a:lnTo>
                      <a:pt x="1943" y="1827"/>
                    </a:lnTo>
                    <a:lnTo>
                      <a:pt x="2064" y="1690"/>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050" name="Group 1049"/>
              <p:cNvGrpSpPr/>
              <p:nvPr/>
            </p:nvGrpSpPr>
            <p:grpSpPr>
              <a:xfrm>
                <a:off x="2675639" y="2083188"/>
                <a:ext cx="3234047" cy="5847121"/>
                <a:chOff x="2675639" y="2083188"/>
                <a:chExt cx="3234047" cy="5847121"/>
              </a:xfrm>
            </p:grpSpPr>
            <p:sp>
              <p:nvSpPr>
                <p:cNvPr id="32" name="Freeform 1078"/>
                <p:cNvSpPr>
                  <a:spLocks/>
                </p:cNvSpPr>
                <p:nvPr/>
              </p:nvSpPr>
              <p:spPr bwMode="auto">
                <a:xfrm rot="2960917" flipH="1">
                  <a:off x="3633136" y="2231369"/>
                  <a:ext cx="827312" cy="530949"/>
                </a:xfrm>
                <a:custGeom>
                  <a:avLst/>
                  <a:gdLst>
                    <a:gd name="T0" fmla="*/ 405 w 419"/>
                    <a:gd name="T1" fmla="*/ 217 h 269"/>
                    <a:gd name="T2" fmla="*/ 405 w 419"/>
                    <a:gd name="T3" fmla="*/ 217 h 269"/>
                    <a:gd name="T4" fmla="*/ 369 w 419"/>
                    <a:gd name="T5" fmla="*/ 131 h 269"/>
                    <a:gd name="T6" fmla="*/ 101 w 419"/>
                    <a:gd name="T7" fmla="*/ 14 h 269"/>
                    <a:gd name="T8" fmla="*/ 14 w 419"/>
                    <a:gd name="T9" fmla="*/ 51 h 269"/>
                    <a:gd name="T10" fmla="*/ 51 w 419"/>
                    <a:gd name="T11" fmla="*/ 138 h 269"/>
                    <a:gd name="T12" fmla="*/ 318 w 419"/>
                    <a:gd name="T13" fmla="*/ 254 h 269"/>
                    <a:gd name="T14" fmla="*/ 405 w 419"/>
                    <a:gd name="T15" fmla="*/ 217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269">
                      <a:moveTo>
                        <a:pt x="405" y="217"/>
                      </a:moveTo>
                      <a:cubicBezTo>
                        <a:pt x="405" y="217"/>
                        <a:pt x="405" y="217"/>
                        <a:pt x="405" y="217"/>
                      </a:cubicBezTo>
                      <a:cubicBezTo>
                        <a:pt x="419" y="183"/>
                        <a:pt x="402" y="145"/>
                        <a:pt x="369" y="131"/>
                      </a:cubicBezTo>
                      <a:cubicBezTo>
                        <a:pt x="101" y="14"/>
                        <a:pt x="101" y="14"/>
                        <a:pt x="101" y="14"/>
                      </a:cubicBezTo>
                      <a:cubicBezTo>
                        <a:pt x="67" y="0"/>
                        <a:pt x="28" y="17"/>
                        <a:pt x="14" y="51"/>
                      </a:cubicBezTo>
                      <a:cubicBezTo>
                        <a:pt x="0" y="85"/>
                        <a:pt x="17" y="124"/>
                        <a:pt x="51" y="138"/>
                      </a:cubicBezTo>
                      <a:cubicBezTo>
                        <a:pt x="318" y="254"/>
                        <a:pt x="318" y="254"/>
                        <a:pt x="318" y="254"/>
                      </a:cubicBezTo>
                      <a:cubicBezTo>
                        <a:pt x="352" y="269"/>
                        <a:pt x="391" y="251"/>
                        <a:pt x="405" y="217"/>
                      </a:cubicBezTo>
                      <a:close/>
                    </a:path>
                  </a:pathLst>
                </a:custGeom>
                <a:solidFill>
                  <a:srgbClr val="EBCBA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1090"/>
                <p:cNvSpPr>
                  <a:spLocks/>
                </p:cNvSpPr>
                <p:nvPr/>
              </p:nvSpPr>
              <p:spPr bwMode="auto">
                <a:xfrm rot="2960917" flipH="1">
                  <a:off x="2951593" y="5060871"/>
                  <a:ext cx="3633869" cy="2105007"/>
                </a:xfrm>
                <a:custGeom>
                  <a:avLst/>
                  <a:gdLst>
                    <a:gd name="T0" fmla="*/ 371 w 4024"/>
                    <a:gd name="T1" fmla="*/ 2331 h 2331"/>
                    <a:gd name="T2" fmla="*/ 4024 w 4024"/>
                    <a:gd name="T3" fmla="*/ 1168 h 2331"/>
                    <a:gd name="T4" fmla="*/ 3652 w 4024"/>
                    <a:gd name="T5" fmla="*/ 0 h 2331"/>
                    <a:gd name="T6" fmla="*/ 0 w 4024"/>
                    <a:gd name="T7" fmla="*/ 1161 h 2331"/>
                  </a:gdLst>
                  <a:ahLst/>
                  <a:cxnLst>
                    <a:cxn ang="0">
                      <a:pos x="T0" y="T1"/>
                    </a:cxn>
                    <a:cxn ang="0">
                      <a:pos x="T2" y="T3"/>
                    </a:cxn>
                    <a:cxn ang="0">
                      <a:pos x="T4" y="T5"/>
                    </a:cxn>
                    <a:cxn ang="0">
                      <a:pos x="T6" y="T7"/>
                    </a:cxn>
                  </a:cxnLst>
                  <a:rect l="0" t="0" r="r" b="b"/>
                  <a:pathLst>
                    <a:path w="4024" h="2331">
                      <a:moveTo>
                        <a:pt x="371" y="2331"/>
                      </a:moveTo>
                      <a:lnTo>
                        <a:pt x="4024" y="1168"/>
                      </a:lnTo>
                      <a:lnTo>
                        <a:pt x="3652" y="0"/>
                      </a:lnTo>
                      <a:lnTo>
                        <a:pt x="0" y="11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 name="Line 1047"/>
                <p:cNvSpPr>
                  <a:spLocks noChangeShapeType="1"/>
                </p:cNvSpPr>
                <p:nvPr/>
              </p:nvSpPr>
              <p:spPr bwMode="auto">
                <a:xfrm rot="2960917" flipH="1">
                  <a:off x="4221645" y="56043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 name="Line 1048"/>
                <p:cNvSpPr>
                  <a:spLocks noChangeShapeType="1"/>
                </p:cNvSpPr>
                <p:nvPr/>
              </p:nvSpPr>
              <p:spPr bwMode="auto">
                <a:xfrm rot="2960917" flipH="1">
                  <a:off x="4221645" y="56043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 name="Line 1049"/>
                <p:cNvSpPr>
                  <a:spLocks noChangeShapeType="1"/>
                </p:cNvSpPr>
                <p:nvPr/>
              </p:nvSpPr>
              <p:spPr bwMode="auto">
                <a:xfrm rot="2960917" flipH="1">
                  <a:off x="4221645" y="56043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5" name="Line 1050"/>
                <p:cNvSpPr>
                  <a:spLocks noChangeShapeType="1"/>
                </p:cNvSpPr>
                <p:nvPr/>
              </p:nvSpPr>
              <p:spPr bwMode="auto">
                <a:xfrm rot="2960917" flipH="1">
                  <a:off x="4221645" y="56043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Freeform 1074"/>
                <p:cNvSpPr>
                  <a:spLocks/>
                </p:cNvSpPr>
                <p:nvPr/>
              </p:nvSpPr>
              <p:spPr bwMode="auto">
                <a:xfrm rot="2960917" flipH="1">
                  <a:off x="3236182" y="2457366"/>
                  <a:ext cx="1391655" cy="879071"/>
                </a:xfrm>
                <a:custGeom>
                  <a:avLst/>
                  <a:gdLst>
                    <a:gd name="T0" fmla="*/ 0 w 1667"/>
                    <a:gd name="T1" fmla="*/ 639 h 1053"/>
                    <a:gd name="T2" fmla="*/ 797 w 1667"/>
                    <a:gd name="T3" fmla="*/ 0 h 1053"/>
                    <a:gd name="T4" fmla="*/ 1513 w 1667"/>
                    <a:gd name="T5" fmla="*/ 393 h 1053"/>
                    <a:gd name="T6" fmla="*/ 1667 w 1667"/>
                    <a:gd name="T7" fmla="*/ 901 h 1053"/>
                    <a:gd name="T8" fmla="*/ 352 w 1667"/>
                    <a:gd name="T9" fmla="*/ 1053 h 1053"/>
                    <a:gd name="T10" fmla="*/ 0 w 1667"/>
                    <a:gd name="T11" fmla="*/ 639 h 1053"/>
                  </a:gdLst>
                  <a:ahLst/>
                  <a:cxnLst>
                    <a:cxn ang="0">
                      <a:pos x="T0" y="T1"/>
                    </a:cxn>
                    <a:cxn ang="0">
                      <a:pos x="T2" y="T3"/>
                    </a:cxn>
                    <a:cxn ang="0">
                      <a:pos x="T4" y="T5"/>
                    </a:cxn>
                    <a:cxn ang="0">
                      <a:pos x="T6" y="T7"/>
                    </a:cxn>
                    <a:cxn ang="0">
                      <a:pos x="T8" y="T9"/>
                    </a:cxn>
                    <a:cxn ang="0">
                      <a:pos x="T10" y="T11"/>
                    </a:cxn>
                  </a:cxnLst>
                  <a:rect l="0" t="0" r="r" b="b"/>
                  <a:pathLst>
                    <a:path w="1667" h="1053">
                      <a:moveTo>
                        <a:pt x="0" y="639"/>
                      </a:moveTo>
                      <a:lnTo>
                        <a:pt x="797" y="0"/>
                      </a:lnTo>
                      <a:lnTo>
                        <a:pt x="1513" y="393"/>
                      </a:lnTo>
                      <a:lnTo>
                        <a:pt x="1667" y="901"/>
                      </a:lnTo>
                      <a:lnTo>
                        <a:pt x="352" y="1053"/>
                      </a:lnTo>
                      <a:lnTo>
                        <a:pt x="0" y="639"/>
                      </a:ln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048" name="Group 1047"/>
                <p:cNvGrpSpPr/>
                <p:nvPr/>
              </p:nvGrpSpPr>
              <p:grpSpPr>
                <a:xfrm>
                  <a:off x="2675639" y="2419811"/>
                  <a:ext cx="2074332" cy="1595897"/>
                  <a:chOff x="2675639" y="2419811"/>
                  <a:chExt cx="2074332" cy="1595897"/>
                </a:xfrm>
              </p:grpSpPr>
              <p:sp>
                <p:nvSpPr>
                  <p:cNvPr id="26" name="Freeform 1072"/>
                  <p:cNvSpPr>
                    <a:spLocks/>
                  </p:cNvSpPr>
                  <p:nvPr/>
                </p:nvSpPr>
                <p:spPr bwMode="auto">
                  <a:xfrm rot="2960917" flipH="1">
                    <a:off x="3168306" y="2259535"/>
                    <a:ext cx="588552" cy="923317"/>
                  </a:xfrm>
                  <a:custGeom>
                    <a:avLst/>
                    <a:gdLst>
                      <a:gd name="T0" fmla="*/ 247 w 298"/>
                      <a:gd name="T1" fmla="*/ 454 h 468"/>
                      <a:gd name="T2" fmla="*/ 247 w 298"/>
                      <a:gd name="T3" fmla="*/ 454 h 468"/>
                      <a:gd name="T4" fmla="*/ 282 w 298"/>
                      <a:gd name="T5" fmla="*/ 367 h 468"/>
                      <a:gd name="T6" fmla="*/ 137 w 298"/>
                      <a:gd name="T7" fmla="*/ 50 h 468"/>
                      <a:gd name="T8" fmla="*/ 50 w 298"/>
                      <a:gd name="T9" fmla="*/ 14 h 468"/>
                      <a:gd name="T10" fmla="*/ 14 w 298"/>
                      <a:gd name="T11" fmla="*/ 101 h 468"/>
                      <a:gd name="T12" fmla="*/ 159 w 298"/>
                      <a:gd name="T13" fmla="*/ 419 h 468"/>
                      <a:gd name="T14" fmla="*/ 247 w 298"/>
                      <a:gd name="T15" fmla="*/ 454 h 4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468">
                        <a:moveTo>
                          <a:pt x="247" y="454"/>
                        </a:moveTo>
                        <a:cubicBezTo>
                          <a:pt x="247" y="454"/>
                          <a:pt x="247" y="454"/>
                          <a:pt x="247" y="454"/>
                        </a:cubicBezTo>
                        <a:cubicBezTo>
                          <a:pt x="280" y="440"/>
                          <a:pt x="298" y="400"/>
                          <a:pt x="282" y="367"/>
                        </a:cubicBezTo>
                        <a:cubicBezTo>
                          <a:pt x="137" y="50"/>
                          <a:pt x="137" y="50"/>
                          <a:pt x="137" y="50"/>
                        </a:cubicBezTo>
                        <a:cubicBezTo>
                          <a:pt x="122" y="16"/>
                          <a:pt x="84" y="0"/>
                          <a:pt x="50" y="14"/>
                        </a:cubicBezTo>
                        <a:cubicBezTo>
                          <a:pt x="16" y="28"/>
                          <a:pt x="0" y="67"/>
                          <a:pt x="14" y="101"/>
                        </a:cubicBezTo>
                        <a:cubicBezTo>
                          <a:pt x="159" y="419"/>
                          <a:pt x="159" y="419"/>
                          <a:pt x="159" y="419"/>
                        </a:cubicBezTo>
                        <a:cubicBezTo>
                          <a:pt x="175" y="452"/>
                          <a:pt x="213" y="468"/>
                          <a:pt x="247" y="454"/>
                        </a:cubicBez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7" name="Freeform 1073"/>
                  <p:cNvSpPr>
                    <a:spLocks/>
                  </p:cNvSpPr>
                  <p:nvPr/>
                </p:nvSpPr>
                <p:spPr bwMode="auto">
                  <a:xfrm rot="2960917" flipH="1">
                    <a:off x="3381430" y="2402562"/>
                    <a:ext cx="473346" cy="953371"/>
                  </a:xfrm>
                  <a:custGeom>
                    <a:avLst/>
                    <a:gdLst>
                      <a:gd name="T0" fmla="*/ 182 w 240"/>
                      <a:gd name="T1" fmla="*/ 474 h 483"/>
                      <a:gd name="T2" fmla="*/ 182 w 240"/>
                      <a:gd name="T3" fmla="*/ 474 h 483"/>
                      <a:gd name="T4" fmla="*/ 231 w 240"/>
                      <a:gd name="T5" fmla="*/ 394 h 483"/>
                      <a:gd name="T6" fmla="*/ 138 w 240"/>
                      <a:gd name="T7" fmla="*/ 57 h 483"/>
                      <a:gd name="T8" fmla="*/ 58 w 240"/>
                      <a:gd name="T9" fmla="*/ 8 h 483"/>
                      <a:gd name="T10" fmla="*/ 8 w 240"/>
                      <a:gd name="T11" fmla="*/ 89 h 483"/>
                      <a:gd name="T12" fmla="*/ 101 w 240"/>
                      <a:gd name="T13" fmla="*/ 425 h 483"/>
                      <a:gd name="T14" fmla="*/ 182 w 240"/>
                      <a:gd name="T15" fmla="*/ 474 h 4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3">
                        <a:moveTo>
                          <a:pt x="182" y="474"/>
                        </a:moveTo>
                        <a:cubicBezTo>
                          <a:pt x="182" y="474"/>
                          <a:pt x="182" y="474"/>
                          <a:pt x="182" y="474"/>
                        </a:cubicBezTo>
                        <a:cubicBezTo>
                          <a:pt x="217" y="466"/>
                          <a:pt x="240" y="429"/>
                          <a:pt x="231" y="394"/>
                        </a:cubicBezTo>
                        <a:cubicBezTo>
                          <a:pt x="138" y="57"/>
                          <a:pt x="138" y="57"/>
                          <a:pt x="138" y="57"/>
                        </a:cubicBezTo>
                        <a:cubicBezTo>
                          <a:pt x="128" y="22"/>
                          <a:pt x="93" y="0"/>
                          <a:pt x="58" y="8"/>
                        </a:cubicBezTo>
                        <a:cubicBezTo>
                          <a:pt x="22" y="17"/>
                          <a:pt x="0" y="53"/>
                          <a:pt x="8" y="89"/>
                        </a:cubicBezTo>
                        <a:cubicBezTo>
                          <a:pt x="101" y="425"/>
                          <a:pt x="101" y="425"/>
                          <a:pt x="101" y="425"/>
                        </a:cubicBezTo>
                        <a:cubicBezTo>
                          <a:pt x="111" y="460"/>
                          <a:pt x="146" y="483"/>
                          <a:pt x="182" y="474"/>
                        </a:cubicBez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 name="Freeform 1075"/>
                  <p:cNvSpPr>
                    <a:spLocks/>
                  </p:cNvSpPr>
                  <p:nvPr/>
                </p:nvSpPr>
                <p:spPr bwMode="auto">
                  <a:xfrm rot="2960917" flipH="1">
                    <a:off x="3623005" y="2519608"/>
                    <a:ext cx="266309" cy="957545"/>
                  </a:xfrm>
                  <a:custGeom>
                    <a:avLst/>
                    <a:gdLst>
                      <a:gd name="T0" fmla="*/ 64 w 135"/>
                      <a:gd name="T1" fmla="*/ 484 h 485"/>
                      <a:gd name="T2" fmla="*/ 64 w 135"/>
                      <a:gd name="T3" fmla="*/ 484 h 485"/>
                      <a:gd name="T4" fmla="*/ 133 w 135"/>
                      <a:gd name="T5" fmla="*/ 420 h 485"/>
                      <a:gd name="T6" fmla="*/ 135 w 135"/>
                      <a:gd name="T7" fmla="*/ 71 h 485"/>
                      <a:gd name="T8" fmla="*/ 71 w 135"/>
                      <a:gd name="T9" fmla="*/ 2 h 485"/>
                      <a:gd name="T10" fmla="*/ 2 w 135"/>
                      <a:gd name="T11" fmla="*/ 66 h 485"/>
                      <a:gd name="T12" fmla="*/ 0 w 135"/>
                      <a:gd name="T13" fmla="*/ 415 h 485"/>
                      <a:gd name="T14" fmla="*/ 64 w 135"/>
                      <a:gd name="T15" fmla="*/ 48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485">
                        <a:moveTo>
                          <a:pt x="64" y="484"/>
                        </a:moveTo>
                        <a:cubicBezTo>
                          <a:pt x="64" y="484"/>
                          <a:pt x="64" y="484"/>
                          <a:pt x="64" y="484"/>
                        </a:cubicBezTo>
                        <a:cubicBezTo>
                          <a:pt x="100" y="485"/>
                          <a:pt x="133" y="457"/>
                          <a:pt x="133" y="420"/>
                        </a:cubicBezTo>
                        <a:cubicBezTo>
                          <a:pt x="135" y="71"/>
                          <a:pt x="135" y="71"/>
                          <a:pt x="135" y="71"/>
                        </a:cubicBezTo>
                        <a:cubicBezTo>
                          <a:pt x="135" y="34"/>
                          <a:pt x="108" y="3"/>
                          <a:pt x="71" y="2"/>
                        </a:cubicBezTo>
                        <a:cubicBezTo>
                          <a:pt x="34" y="0"/>
                          <a:pt x="3" y="29"/>
                          <a:pt x="2" y="66"/>
                        </a:cubicBezTo>
                        <a:cubicBezTo>
                          <a:pt x="0" y="415"/>
                          <a:pt x="0" y="415"/>
                          <a:pt x="0" y="415"/>
                        </a:cubicBezTo>
                        <a:cubicBezTo>
                          <a:pt x="0" y="452"/>
                          <a:pt x="27" y="483"/>
                          <a:pt x="64" y="484"/>
                        </a:cubicBezTo>
                        <a:close/>
                      </a:path>
                    </a:pathLst>
                  </a:custGeom>
                  <a:solidFill>
                    <a:srgbClr val="D4B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0" name="Freeform 1076"/>
                  <p:cNvSpPr>
                    <a:spLocks/>
                  </p:cNvSpPr>
                  <p:nvPr/>
                </p:nvSpPr>
                <p:spPr bwMode="auto">
                  <a:xfrm rot="2960917" flipH="1">
                    <a:off x="3525482" y="3095730"/>
                    <a:ext cx="989269" cy="850687"/>
                  </a:xfrm>
                  <a:custGeom>
                    <a:avLst/>
                    <a:gdLst>
                      <a:gd name="T0" fmla="*/ 262 w 501"/>
                      <a:gd name="T1" fmla="*/ 44 h 431"/>
                      <a:gd name="T2" fmla="*/ 12 w 501"/>
                      <a:gd name="T3" fmla="*/ 272 h 431"/>
                      <a:gd name="T4" fmla="*/ 281 w 501"/>
                      <a:gd name="T5" fmla="*/ 422 h 431"/>
                      <a:gd name="T6" fmla="*/ 493 w 501"/>
                      <a:gd name="T7" fmla="*/ 246 h 431"/>
                      <a:gd name="T8" fmla="*/ 262 w 501"/>
                      <a:gd name="T9" fmla="*/ 44 h 431"/>
                    </a:gdLst>
                    <a:ahLst/>
                    <a:cxnLst>
                      <a:cxn ang="0">
                        <a:pos x="T0" y="T1"/>
                      </a:cxn>
                      <a:cxn ang="0">
                        <a:pos x="T2" y="T3"/>
                      </a:cxn>
                      <a:cxn ang="0">
                        <a:pos x="T4" y="T5"/>
                      </a:cxn>
                      <a:cxn ang="0">
                        <a:pos x="T6" y="T7"/>
                      </a:cxn>
                      <a:cxn ang="0">
                        <a:pos x="T8" y="T9"/>
                      </a:cxn>
                    </a:cxnLst>
                    <a:rect l="0" t="0" r="r" b="b"/>
                    <a:pathLst>
                      <a:path w="501" h="431">
                        <a:moveTo>
                          <a:pt x="262" y="44"/>
                        </a:moveTo>
                        <a:cubicBezTo>
                          <a:pt x="130" y="0"/>
                          <a:pt x="0" y="173"/>
                          <a:pt x="12" y="272"/>
                        </a:cubicBezTo>
                        <a:cubicBezTo>
                          <a:pt x="24" y="371"/>
                          <a:pt x="141" y="431"/>
                          <a:pt x="281" y="422"/>
                        </a:cubicBezTo>
                        <a:cubicBezTo>
                          <a:pt x="420" y="413"/>
                          <a:pt x="501" y="298"/>
                          <a:pt x="493" y="246"/>
                        </a:cubicBezTo>
                        <a:cubicBezTo>
                          <a:pt x="485" y="195"/>
                          <a:pt x="394" y="88"/>
                          <a:pt x="262" y="44"/>
                        </a:cubicBezTo>
                        <a:close/>
                      </a:path>
                    </a:pathLst>
                  </a:custGeom>
                  <a:solidFill>
                    <a:srgbClr val="EBCBA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 name="Freeform 1077"/>
                  <p:cNvSpPr>
                    <a:spLocks/>
                  </p:cNvSpPr>
                  <p:nvPr/>
                </p:nvSpPr>
                <p:spPr bwMode="auto">
                  <a:xfrm rot="2960917" flipH="1">
                    <a:off x="3823315" y="2618429"/>
                    <a:ext cx="969232" cy="884081"/>
                  </a:xfrm>
                  <a:custGeom>
                    <a:avLst/>
                    <a:gdLst>
                      <a:gd name="T0" fmla="*/ 18 w 491"/>
                      <a:gd name="T1" fmla="*/ 398 h 448"/>
                      <a:gd name="T2" fmla="*/ 18 w 491"/>
                      <a:gd name="T3" fmla="*/ 398 h 448"/>
                      <a:gd name="T4" fmla="*/ 108 w 491"/>
                      <a:gd name="T5" fmla="*/ 424 h 448"/>
                      <a:gd name="T6" fmla="*/ 447 w 491"/>
                      <a:gd name="T7" fmla="*/ 134 h 448"/>
                      <a:gd name="T8" fmla="*/ 474 w 491"/>
                      <a:gd name="T9" fmla="*/ 44 h 448"/>
                      <a:gd name="T10" fmla="*/ 383 w 491"/>
                      <a:gd name="T11" fmla="*/ 17 h 448"/>
                      <a:gd name="T12" fmla="*/ 44 w 491"/>
                      <a:gd name="T13" fmla="*/ 307 h 448"/>
                      <a:gd name="T14" fmla="*/ 18 w 491"/>
                      <a:gd name="T15" fmla="*/ 398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1" h="448">
                        <a:moveTo>
                          <a:pt x="18" y="398"/>
                        </a:moveTo>
                        <a:cubicBezTo>
                          <a:pt x="18" y="398"/>
                          <a:pt x="18" y="398"/>
                          <a:pt x="18" y="398"/>
                        </a:cubicBezTo>
                        <a:cubicBezTo>
                          <a:pt x="36" y="430"/>
                          <a:pt x="81" y="448"/>
                          <a:pt x="108" y="424"/>
                        </a:cubicBezTo>
                        <a:cubicBezTo>
                          <a:pt x="447" y="134"/>
                          <a:pt x="447" y="134"/>
                          <a:pt x="447" y="134"/>
                        </a:cubicBezTo>
                        <a:cubicBezTo>
                          <a:pt x="475" y="111"/>
                          <a:pt x="491" y="76"/>
                          <a:pt x="474" y="44"/>
                        </a:cubicBezTo>
                        <a:cubicBezTo>
                          <a:pt x="456" y="12"/>
                          <a:pt x="415" y="0"/>
                          <a:pt x="383" y="17"/>
                        </a:cubicBezTo>
                        <a:cubicBezTo>
                          <a:pt x="44" y="307"/>
                          <a:pt x="44" y="307"/>
                          <a:pt x="44" y="307"/>
                        </a:cubicBezTo>
                        <a:cubicBezTo>
                          <a:pt x="17" y="331"/>
                          <a:pt x="0" y="366"/>
                          <a:pt x="18" y="398"/>
                        </a:cubicBezTo>
                        <a:close/>
                      </a:path>
                    </a:pathLst>
                  </a:custGeom>
                  <a:solidFill>
                    <a:srgbClr val="EBCBA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 name="Freeform 1080"/>
                  <p:cNvSpPr>
                    <a:spLocks/>
                  </p:cNvSpPr>
                  <p:nvPr/>
                </p:nvSpPr>
                <p:spPr bwMode="auto">
                  <a:xfrm rot="2960917" flipH="1">
                    <a:off x="3699660" y="2636990"/>
                    <a:ext cx="811451" cy="872393"/>
                  </a:xfrm>
                  <a:custGeom>
                    <a:avLst/>
                    <a:gdLst>
                      <a:gd name="T0" fmla="*/ 401 w 411"/>
                      <a:gd name="T1" fmla="*/ 109 h 442"/>
                      <a:gd name="T2" fmla="*/ 274 w 411"/>
                      <a:gd name="T3" fmla="*/ 362 h 442"/>
                      <a:gd name="T4" fmla="*/ 0 w 411"/>
                      <a:gd name="T5" fmla="*/ 438 h 442"/>
                      <a:gd name="T6" fmla="*/ 41 w 411"/>
                      <a:gd name="T7" fmla="*/ 181 h 442"/>
                      <a:gd name="T8" fmla="*/ 401 w 411"/>
                      <a:gd name="T9" fmla="*/ 109 h 442"/>
                    </a:gdLst>
                    <a:ahLst/>
                    <a:cxnLst>
                      <a:cxn ang="0">
                        <a:pos x="T0" y="T1"/>
                      </a:cxn>
                      <a:cxn ang="0">
                        <a:pos x="T2" y="T3"/>
                      </a:cxn>
                      <a:cxn ang="0">
                        <a:pos x="T4" y="T5"/>
                      </a:cxn>
                      <a:cxn ang="0">
                        <a:pos x="T6" y="T7"/>
                      </a:cxn>
                      <a:cxn ang="0">
                        <a:pos x="T8" y="T9"/>
                      </a:cxn>
                    </a:cxnLst>
                    <a:rect l="0" t="0" r="r" b="b"/>
                    <a:pathLst>
                      <a:path w="411" h="442">
                        <a:moveTo>
                          <a:pt x="401" y="109"/>
                        </a:moveTo>
                        <a:cubicBezTo>
                          <a:pt x="348" y="142"/>
                          <a:pt x="138" y="281"/>
                          <a:pt x="274" y="362"/>
                        </a:cubicBezTo>
                        <a:cubicBezTo>
                          <a:pt x="411" y="442"/>
                          <a:pt x="0" y="438"/>
                          <a:pt x="0" y="438"/>
                        </a:cubicBezTo>
                        <a:cubicBezTo>
                          <a:pt x="41" y="181"/>
                          <a:pt x="41" y="181"/>
                          <a:pt x="41" y="181"/>
                        </a:cubicBezTo>
                        <a:cubicBezTo>
                          <a:pt x="41" y="181"/>
                          <a:pt x="206" y="0"/>
                          <a:pt x="401" y="109"/>
                        </a:cubicBezTo>
                        <a:close/>
                      </a:path>
                    </a:pathLst>
                  </a:custGeom>
                  <a:solidFill>
                    <a:srgbClr val="EBCBA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 name="Freeform 1083"/>
                  <p:cNvSpPr>
                    <a:spLocks/>
                  </p:cNvSpPr>
                  <p:nvPr/>
                </p:nvSpPr>
                <p:spPr bwMode="auto">
                  <a:xfrm rot="2960917" flipH="1">
                    <a:off x="2666456" y="2428994"/>
                    <a:ext cx="238760" cy="220394"/>
                  </a:xfrm>
                  <a:custGeom>
                    <a:avLst/>
                    <a:gdLst>
                      <a:gd name="T0" fmla="*/ 0 w 121"/>
                      <a:gd name="T1" fmla="*/ 51 h 112"/>
                      <a:gd name="T2" fmla="*/ 27 w 121"/>
                      <a:gd name="T3" fmla="*/ 94 h 112"/>
                      <a:gd name="T4" fmla="*/ 108 w 121"/>
                      <a:gd name="T5" fmla="*/ 110 h 112"/>
                      <a:gd name="T6" fmla="*/ 116 w 121"/>
                      <a:gd name="T7" fmla="*/ 110 h 112"/>
                      <a:gd name="T8" fmla="*/ 47 w 121"/>
                      <a:gd name="T9" fmla="*/ 50 h 112"/>
                      <a:gd name="T10" fmla="*/ 38 w 121"/>
                      <a:gd name="T11" fmla="*/ 49 h 112"/>
                      <a:gd name="T12" fmla="*/ 37 w 121"/>
                      <a:gd name="T13" fmla="*/ 38 h 112"/>
                      <a:gd name="T14" fmla="*/ 48 w 121"/>
                      <a:gd name="T15" fmla="*/ 37 h 112"/>
                      <a:gd name="T16" fmla="*/ 51 w 121"/>
                      <a:gd name="T17" fmla="*/ 46 h 112"/>
                      <a:gd name="T18" fmla="*/ 120 w 121"/>
                      <a:gd name="T19" fmla="*/ 106 h 112"/>
                      <a:gd name="T20" fmla="*/ 119 w 121"/>
                      <a:gd name="T21" fmla="*/ 98 h 112"/>
                      <a:gd name="T22" fmla="*/ 91 w 121"/>
                      <a:gd name="T23" fmla="*/ 20 h 112"/>
                      <a:gd name="T24" fmla="*/ 44 w 121"/>
                      <a:gd name="T25" fmla="*/ 0 h 112"/>
                      <a:gd name="T26" fmla="*/ 0 w 121"/>
                      <a:gd name="T27"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12">
                        <a:moveTo>
                          <a:pt x="0" y="51"/>
                        </a:moveTo>
                        <a:cubicBezTo>
                          <a:pt x="11" y="55"/>
                          <a:pt x="28" y="66"/>
                          <a:pt x="27" y="94"/>
                        </a:cubicBezTo>
                        <a:cubicBezTo>
                          <a:pt x="51" y="81"/>
                          <a:pt x="96" y="102"/>
                          <a:pt x="108" y="110"/>
                        </a:cubicBezTo>
                        <a:cubicBezTo>
                          <a:pt x="110" y="112"/>
                          <a:pt x="114" y="112"/>
                          <a:pt x="116" y="110"/>
                        </a:cubicBezTo>
                        <a:cubicBezTo>
                          <a:pt x="47" y="50"/>
                          <a:pt x="47" y="50"/>
                          <a:pt x="47" y="50"/>
                        </a:cubicBezTo>
                        <a:cubicBezTo>
                          <a:pt x="44" y="52"/>
                          <a:pt x="41" y="52"/>
                          <a:pt x="38" y="49"/>
                        </a:cubicBezTo>
                        <a:cubicBezTo>
                          <a:pt x="35" y="46"/>
                          <a:pt x="34" y="41"/>
                          <a:pt x="37" y="38"/>
                        </a:cubicBezTo>
                        <a:cubicBezTo>
                          <a:pt x="40" y="35"/>
                          <a:pt x="45" y="34"/>
                          <a:pt x="48" y="37"/>
                        </a:cubicBezTo>
                        <a:cubicBezTo>
                          <a:pt x="51" y="39"/>
                          <a:pt x="52" y="43"/>
                          <a:pt x="51" y="46"/>
                        </a:cubicBezTo>
                        <a:cubicBezTo>
                          <a:pt x="120" y="106"/>
                          <a:pt x="120" y="106"/>
                          <a:pt x="120" y="106"/>
                        </a:cubicBezTo>
                        <a:cubicBezTo>
                          <a:pt x="121" y="103"/>
                          <a:pt x="121" y="100"/>
                          <a:pt x="119" y="98"/>
                        </a:cubicBezTo>
                        <a:cubicBezTo>
                          <a:pt x="108" y="88"/>
                          <a:pt x="82" y="45"/>
                          <a:pt x="91" y="20"/>
                        </a:cubicBezTo>
                        <a:cubicBezTo>
                          <a:pt x="70" y="25"/>
                          <a:pt x="53" y="15"/>
                          <a:pt x="44" y="0"/>
                        </a:cubicBezTo>
                        <a:lnTo>
                          <a:pt x="0" y="51"/>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1086"/>
                  <p:cNvSpPr>
                    <a:spLocks/>
                  </p:cNvSpPr>
                  <p:nvPr/>
                </p:nvSpPr>
                <p:spPr bwMode="auto">
                  <a:xfrm rot="2960917" flipH="1">
                    <a:off x="3006458" y="2512013"/>
                    <a:ext cx="132737" cy="143590"/>
                  </a:xfrm>
                  <a:custGeom>
                    <a:avLst/>
                    <a:gdLst>
                      <a:gd name="T0" fmla="*/ 159 w 159"/>
                      <a:gd name="T1" fmla="*/ 33 h 172"/>
                      <a:gd name="T2" fmla="*/ 121 w 159"/>
                      <a:gd name="T3" fmla="*/ 0 h 172"/>
                      <a:gd name="T4" fmla="*/ 0 w 159"/>
                      <a:gd name="T5" fmla="*/ 139 h 172"/>
                      <a:gd name="T6" fmla="*/ 38 w 159"/>
                      <a:gd name="T7" fmla="*/ 172 h 172"/>
                      <a:gd name="T8" fmla="*/ 159 w 159"/>
                      <a:gd name="T9" fmla="*/ 33 h 172"/>
                    </a:gdLst>
                    <a:ahLst/>
                    <a:cxnLst>
                      <a:cxn ang="0">
                        <a:pos x="T0" y="T1"/>
                      </a:cxn>
                      <a:cxn ang="0">
                        <a:pos x="T2" y="T3"/>
                      </a:cxn>
                      <a:cxn ang="0">
                        <a:pos x="T4" y="T5"/>
                      </a:cxn>
                      <a:cxn ang="0">
                        <a:pos x="T6" y="T7"/>
                      </a:cxn>
                      <a:cxn ang="0">
                        <a:pos x="T8" y="T9"/>
                      </a:cxn>
                    </a:cxnLst>
                    <a:rect l="0" t="0" r="r" b="b"/>
                    <a:pathLst>
                      <a:path w="159" h="172">
                        <a:moveTo>
                          <a:pt x="159" y="33"/>
                        </a:moveTo>
                        <a:lnTo>
                          <a:pt x="121" y="0"/>
                        </a:lnTo>
                        <a:lnTo>
                          <a:pt x="0" y="139"/>
                        </a:lnTo>
                        <a:lnTo>
                          <a:pt x="38" y="172"/>
                        </a:lnTo>
                        <a:lnTo>
                          <a:pt x="159" y="33"/>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Freeform 1087"/>
                  <p:cNvSpPr>
                    <a:spLocks/>
                  </p:cNvSpPr>
                  <p:nvPr/>
                </p:nvSpPr>
                <p:spPr bwMode="auto">
                  <a:xfrm rot="2960917" flipH="1">
                    <a:off x="3896453" y="3278046"/>
                    <a:ext cx="586883" cy="793084"/>
                  </a:xfrm>
                  <a:custGeom>
                    <a:avLst/>
                    <a:gdLst>
                      <a:gd name="T0" fmla="*/ 551 w 703"/>
                      <a:gd name="T1" fmla="*/ 0 h 950"/>
                      <a:gd name="T2" fmla="*/ 703 w 703"/>
                      <a:gd name="T3" fmla="*/ 785 h 950"/>
                      <a:gd name="T4" fmla="*/ 237 w 703"/>
                      <a:gd name="T5" fmla="*/ 950 h 950"/>
                      <a:gd name="T6" fmla="*/ 0 w 703"/>
                      <a:gd name="T7" fmla="*/ 182 h 950"/>
                      <a:gd name="T8" fmla="*/ 551 w 703"/>
                      <a:gd name="T9" fmla="*/ 0 h 950"/>
                    </a:gdLst>
                    <a:ahLst/>
                    <a:cxnLst>
                      <a:cxn ang="0">
                        <a:pos x="T0" y="T1"/>
                      </a:cxn>
                      <a:cxn ang="0">
                        <a:pos x="T2" y="T3"/>
                      </a:cxn>
                      <a:cxn ang="0">
                        <a:pos x="T4" y="T5"/>
                      </a:cxn>
                      <a:cxn ang="0">
                        <a:pos x="T6" y="T7"/>
                      </a:cxn>
                      <a:cxn ang="0">
                        <a:pos x="T8" y="T9"/>
                      </a:cxn>
                    </a:cxnLst>
                    <a:rect l="0" t="0" r="r" b="b"/>
                    <a:pathLst>
                      <a:path w="703" h="950">
                        <a:moveTo>
                          <a:pt x="551" y="0"/>
                        </a:moveTo>
                        <a:lnTo>
                          <a:pt x="703" y="785"/>
                        </a:lnTo>
                        <a:lnTo>
                          <a:pt x="237" y="950"/>
                        </a:lnTo>
                        <a:lnTo>
                          <a:pt x="0" y="182"/>
                        </a:lnTo>
                        <a:lnTo>
                          <a:pt x="551" y="0"/>
                        </a:lnTo>
                        <a:close/>
                      </a:path>
                    </a:pathLst>
                  </a:custGeom>
                  <a:solidFill>
                    <a:srgbClr val="EBCBA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1091"/>
                  <p:cNvSpPr>
                    <a:spLocks/>
                  </p:cNvSpPr>
                  <p:nvPr/>
                </p:nvSpPr>
                <p:spPr bwMode="auto">
                  <a:xfrm rot="2960917" flipH="1">
                    <a:off x="2944781" y="2811145"/>
                    <a:ext cx="1079430" cy="341444"/>
                  </a:xfrm>
                  <a:custGeom>
                    <a:avLst/>
                    <a:gdLst>
                      <a:gd name="T0" fmla="*/ 2 w 547"/>
                      <a:gd name="T1" fmla="*/ 90 h 173"/>
                      <a:gd name="T2" fmla="*/ 2 w 547"/>
                      <a:gd name="T3" fmla="*/ 90 h 173"/>
                      <a:gd name="T4" fmla="*/ 77 w 547"/>
                      <a:gd name="T5" fmla="*/ 171 h 173"/>
                      <a:gd name="T6" fmla="*/ 465 w 547"/>
                      <a:gd name="T7" fmla="*/ 156 h 173"/>
                      <a:gd name="T8" fmla="*/ 546 w 547"/>
                      <a:gd name="T9" fmla="*/ 80 h 173"/>
                      <a:gd name="T10" fmla="*/ 470 w 547"/>
                      <a:gd name="T11" fmla="*/ 0 h 173"/>
                      <a:gd name="T12" fmla="*/ 82 w 547"/>
                      <a:gd name="T13" fmla="*/ 15 h 173"/>
                      <a:gd name="T14" fmla="*/ 2 w 547"/>
                      <a:gd name="T15" fmla="*/ 9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7" h="173">
                        <a:moveTo>
                          <a:pt x="2" y="90"/>
                        </a:moveTo>
                        <a:cubicBezTo>
                          <a:pt x="2" y="90"/>
                          <a:pt x="2" y="90"/>
                          <a:pt x="2" y="90"/>
                        </a:cubicBezTo>
                        <a:cubicBezTo>
                          <a:pt x="0" y="133"/>
                          <a:pt x="34" y="173"/>
                          <a:pt x="77" y="171"/>
                        </a:cubicBezTo>
                        <a:cubicBezTo>
                          <a:pt x="465" y="156"/>
                          <a:pt x="465" y="156"/>
                          <a:pt x="465" y="156"/>
                        </a:cubicBezTo>
                        <a:cubicBezTo>
                          <a:pt x="508" y="154"/>
                          <a:pt x="544" y="123"/>
                          <a:pt x="546" y="80"/>
                        </a:cubicBezTo>
                        <a:cubicBezTo>
                          <a:pt x="547" y="37"/>
                          <a:pt x="513" y="1"/>
                          <a:pt x="470" y="0"/>
                        </a:cubicBezTo>
                        <a:cubicBezTo>
                          <a:pt x="82" y="15"/>
                          <a:pt x="82" y="15"/>
                          <a:pt x="82" y="15"/>
                        </a:cubicBezTo>
                        <a:cubicBezTo>
                          <a:pt x="39" y="16"/>
                          <a:pt x="3" y="47"/>
                          <a:pt x="2" y="90"/>
                        </a:cubicBezTo>
                        <a:close/>
                      </a:path>
                    </a:pathLst>
                  </a:custGeom>
                  <a:solidFill>
                    <a:srgbClr val="EBCBA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Freeform 1092"/>
                  <p:cNvSpPr>
                    <a:spLocks/>
                  </p:cNvSpPr>
                  <p:nvPr/>
                </p:nvSpPr>
                <p:spPr bwMode="auto">
                  <a:xfrm rot="2960917" flipH="1">
                    <a:off x="4469530" y="2706867"/>
                    <a:ext cx="177819" cy="191176"/>
                  </a:xfrm>
                  <a:custGeom>
                    <a:avLst/>
                    <a:gdLst>
                      <a:gd name="T0" fmla="*/ 213 w 213"/>
                      <a:gd name="T1" fmla="*/ 38 h 229"/>
                      <a:gd name="T2" fmla="*/ 168 w 213"/>
                      <a:gd name="T3" fmla="*/ 0 h 229"/>
                      <a:gd name="T4" fmla="*/ 0 w 213"/>
                      <a:gd name="T5" fmla="*/ 191 h 229"/>
                      <a:gd name="T6" fmla="*/ 45 w 213"/>
                      <a:gd name="T7" fmla="*/ 229 h 229"/>
                      <a:gd name="T8" fmla="*/ 213 w 213"/>
                      <a:gd name="T9" fmla="*/ 38 h 229"/>
                    </a:gdLst>
                    <a:ahLst/>
                    <a:cxnLst>
                      <a:cxn ang="0">
                        <a:pos x="T0" y="T1"/>
                      </a:cxn>
                      <a:cxn ang="0">
                        <a:pos x="T2" y="T3"/>
                      </a:cxn>
                      <a:cxn ang="0">
                        <a:pos x="T4" y="T5"/>
                      </a:cxn>
                      <a:cxn ang="0">
                        <a:pos x="T6" y="T7"/>
                      </a:cxn>
                      <a:cxn ang="0">
                        <a:pos x="T8" y="T9"/>
                      </a:cxn>
                    </a:cxnLst>
                    <a:rect l="0" t="0" r="r" b="b"/>
                    <a:pathLst>
                      <a:path w="213" h="229">
                        <a:moveTo>
                          <a:pt x="213" y="38"/>
                        </a:moveTo>
                        <a:lnTo>
                          <a:pt x="168" y="0"/>
                        </a:lnTo>
                        <a:lnTo>
                          <a:pt x="0" y="191"/>
                        </a:lnTo>
                        <a:lnTo>
                          <a:pt x="45" y="229"/>
                        </a:lnTo>
                        <a:lnTo>
                          <a:pt x="213" y="38"/>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4" name="Oval 34"/>
                  <p:cNvSpPr>
                    <a:spLocks noChangeArrowheads="1"/>
                  </p:cNvSpPr>
                  <p:nvPr/>
                </p:nvSpPr>
                <p:spPr bwMode="auto">
                  <a:xfrm>
                    <a:off x="3145239" y="2592173"/>
                    <a:ext cx="172158" cy="172158"/>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0" name="Group 1039"/>
                <p:cNvGrpSpPr/>
                <p:nvPr/>
              </p:nvGrpSpPr>
              <p:grpSpPr>
                <a:xfrm>
                  <a:off x="3963708" y="3828981"/>
                  <a:ext cx="1945978" cy="3382386"/>
                  <a:chOff x="4218695" y="4850220"/>
                  <a:chExt cx="2359147" cy="4100531"/>
                </a:xfrm>
              </p:grpSpPr>
              <p:sp>
                <p:nvSpPr>
                  <p:cNvPr id="40" name="Freeform 1089"/>
                  <p:cNvSpPr>
                    <a:spLocks/>
                  </p:cNvSpPr>
                  <p:nvPr/>
                </p:nvSpPr>
                <p:spPr bwMode="auto">
                  <a:xfrm rot="2960917" flipH="1">
                    <a:off x="3361973" y="5734882"/>
                    <a:ext cx="4072591" cy="2359147"/>
                  </a:xfrm>
                  <a:custGeom>
                    <a:avLst/>
                    <a:gdLst>
                      <a:gd name="T0" fmla="*/ 371 w 4024"/>
                      <a:gd name="T1" fmla="*/ 2331 h 2331"/>
                      <a:gd name="T2" fmla="*/ 4024 w 4024"/>
                      <a:gd name="T3" fmla="*/ 1168 h 2331"/>
                      <a:gd name="T4" fmla="*/ 3652 w 4024"/>
                      <a:gd name="T5" fmla="*/ 0 h 2331"/>
                      <a:gd name="T6" fmla="*/ 0 w 4024"/>
                      <a:gd name="T7" fmla="*/ 1161 h 2331"/>
                      <a:gd name="T8" fmla="*/ 371 w 4024"/>
                      <a:gd name="T9" fmla="*/ 2331 h 2331"/>
                    </a:gdLst>
                    <a:ahLst/>
                    <a:cxnLst>
                      <a:cxn ang="0">
                        <a:pos x="T0" y="T1"/>
                      </a:cxn>
                      <a:cxn ang="0">
                        <a:pos x="T2" y="T3"/>
                      </a:cxn>
                      <a:cxn ang="0">
                        <a:pos x="T4" y="T5"/>
                      </a:cxn>
                      <a:cxn ang="0">
                        <a:pos x="T6" y="T7"/>
                      </a:cxn>
                      <a:cxn ang="0">
                        <a:pos x="T8" y="T9"/>
                      </a:cxn>
                    </a:cxnLst>
                    <a:rect l="0" t="0" r="r" b="b"/>
                    <a:pathLst>
                      <a:path w="4024" h="2331">
                        <a:moveTo>
                          <a:pt x="371" y="2331"/>
                        </a:moveTo>
                        <a:lnTo>
                          <a:pt x="4024" y="1168"/>
                        </a:lnTo>
                        <a:lnTo>
                          <a:pt x="3652" y="0"/>
                        </a:lnTo>
                        <a:lnTo>
                          <a:pt x="0" y="1161"/>
                        </a:lnTo>
                        <a:lnTo>
                          <a:pt x="371" y="2331"/>
                        </a:ln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5" name="Rectangle 30"/>
                  <p:cNvSpPr>
                    <a:spLocks noChangeArrowheads="1"/>
                  </p:cNvSpPr>
                  <p:nvPr/>
                </p:nvSpPr>
                <p:spPr bwMode="auto">
                  <a:xfrm rot="20195548">
                    <a:off x="5368125" y="4850220"/>
                    <a:ext cx="641903" cy="3874841"/>
                  </a:xfrm>
                  <a:custGeom>
                    <a:avLst/>
                    <a:gdLst>
                      <a:gd name="connsiteX0" fmla="*/ 0 w 580463"/>
                      <a:gd name="connsiteY0" fmla="*/ 0 h 322002"/>
                      <a:gd name="connsiteX1" fmla="*/ 580463 w 580463"/>
                      <a:gd name="connsiteY1" fmla="*/ 0 h 322002"/>
                      <a:gd name="connsiteX2" fmla="*/ 580463 w 580463"/>
                      <a:gd name="connsiteY2" fmla="*/ 322002 h 322002"/>
                      <a:gd name="connsiteX3" fmla="*/ 0 w 580463"/>
                      <a:gd name="connsiteY3" fmla="*/ 322002 h 322002"/>
                      <a:gd name="connsiteX4" fmla="*/ 0 w 580463"/>
                      <a:gd name="connsiteY4" fmla="*/ 0 h 322002"/>
                      <a:gd name="connsiteX0" fmla="*/ 0 w 580463"/>
                      <a:gd name="connsiteY0" fmla="*/ 0 h 323542"/>
                      <a:gd name="connsiteX1" fmla="*/ 580463 w 580463"/>
                      <a:gd name="connsiteY1" fmla="*/ 0 h 323542"/>
                      <a:gd name="connsiteX2" fmla="*/ 576572 w 580463"/>
                      <a:gd name="connsiteY2" fmla="*/ 323542 h 323542"/>
                      <a:gd name="connsiteX3" fmla="*/ 0 w 580463"/>
                      <a:gd name="connsiteY3" fmla="*/ 322002 h 323542"/>
                      <a:gd name="connsiteX4" fmla="*/ 0 w 580463"/>
                      <a:gd name="connsiteY4" fmla="*/ 0 h 323542"/>
                      <a:gd name="connsiteX0" fmla="*/ 0 w 593605"/>
                      <a:gd name="connsiteY0" fmla="*/ 0 h 323542"/>
                      <a:gd name="connsiteX1" fmla="*/ 593605 w 593605"/>
                      <a:gd name="connsiteY1" fmla="*/ 10 h 323542"/>
                      <a:gd name="connsiteX2" fmla="*/ 576572 w 593605"/>
                      <a:gd name="connsiteY2" fmla="*/ 323542 h 323542"/>
                      <a:gd name="connsiteX3" fmla="*/ 0 w 593605"/>
                      <a:gd name="connsiteY3" fmla="*/ 322002 h 323542"/>
                      <a:gd name="connsiteX4" fmla="*/ 0 w 593605"/>
                      <a:gd name="connsiteY4" fmla="*/ 0 h 32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05" h="323542">
                        <a:moveTo>
                          <a:pt x="0" y="0"/>
                        </a:moveTo>
                        <a:lnTo>
                          <a:pt x="593605" y="10"/>
                        </a:lnTo>
                        <a:lnTo>
                          <a:pt x="576572" y="323542"/>
                        </a:lnTo>
                        <a:lnTo>
                          <a:pt x="0" y="322002"/>
                        </a:lnTo>
                        <a:lnTo>
                          <a:pt x="0" y="0"/>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p>
                </p:txBody>
              </p:sp>
            </p:grpSp>
          </p:grpSp>
        </p:grpSp>
        <p:sp>
          <p:nvSpPr>
            <p:cNvPr id="98" name="Freeform 1089"/>
            <p:cNvSpPr>
              <a:spLocks/>
            </p:cNvSpPr>
            <p:nvPr/>
          </p:nvSpPr>
          <p:spPr bwMode="auto">
            <a:xfrm rot="4317258" flipH="1">
              <a:off x="340112" y="6208897"/>
              <a:ext cx="3371481" cy="1945978"/>
            </a:xfrm>
            <a:custGeom>
              <a:avLst/>
              <a:gdLst>
                <a:gd name="T0" fmla="*/ 371 w 4024"/>
                <a:gd name="T1" fmla="*/ 2331 h 2331"/>
                <a:gd name="T2" fmla="*/ 4024 w 4024"/>
                <a:gd name="T3" fmla="*/ 1168 h 2331"/>
                <a:gd name="T4" fmla="*/ 3652 w 4024"/>
                <a:gd name="T5" fmla="*/ 0 h 2331"/>
                <a:gd name="T6" fmla="*/ 0 w 4024"/>
                <a:gd name="T7" fmla="*/ 1161 h 2331"/>
                <a:gd name="T8" fmla="*/ 371 w 4024"/>
                <a:gd name="T9" fmla="*/ 2331 h 2331"/>
              </a:gdLst>
              <a:ahLst/>
              <a:cxnLst>
                <a:cxn ang="0">
                  <a:pos x="T0" y="T1"/>
                </a:cxn>
                <a:cxn ang="0">
                  <a:pos x="T2" y="T3"/>
                </a:cxn>
                <a:cxn ang="0">
                  <a:pos x="T4" y="T5"/>
                </a:cxn>
                <a:cxn ang="0">
                  <a:pos x="T6" y="T7"/>
                </a:cxn>
                <a:cxn ang="0">
                  <a:pos x="T8" y="T9"/>
                </a:cxn>
              </a:cxnLst>
              <a:rect l="0" t="0" r="r" b="b"/>
              <a:pathLst>
                <a:path w="4024" h="2331">
                  <a:moveTo>
                    <a:pt x="371" y="2331"/>
                  </a:moveTo>
                  <a:lnTo>
                    <a:pt x="4024" y="1168"/>
                  </a:lnTo>
                  <a:lnTo>
                    <a:pt x="3652" y="0"/>
                  </a:lnTo>
                  <a:lnTo>
                    <a:pt x="0" y="1161"/>
                  </a:lnTo>
                  <a:lnTo>
                    <a:pt x="371" y="2331"/>
                  </a:ln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03" name="Group 102"/>
            <p:cNvGrpSpPr/>
            <p:nvPr/>
          </p:nvGrpSpPr>
          <p:grpSpPr>
            <a:xfrm>
              <a:off x="2099202" y="2797513"/>
              <a:ext cx="335442" cy="335442"/>
              <a:chOff x="2454497" y="2663388"/>
              <a:chExt cx="375940" cy="375940"/>
            </a:xfrm>
          </p:grpSpPr>
          <p:sp>
            <p:nvSpPr>
              <p:cNvPr id="104" name="Oval 103"/>
              <p:cNvSpPr/>
              <p:nvPr/>
            </p:nvSpPr>
            <p:spPr>
              <a:xfrm>
                <a:off x="2454497" y="2663388"/>
                <a:ext cx="375940" cy="375940"/>
              </a:xfrm>
              <a:prstGeom prst="ellipse">
                <a:avLst/>
              </a:prstGeom>
              <a:solidFill>
                <a:srgbClr val="018C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Freeform 104"/>
              <p:cNvSpPr/>
              <p:nvPr/>
            </p:nvSpPr>
            <p:spPr>
              <a:xfrm>
                <a:off x="2538301" y="2754937"/>
                <a:ext cx="208331" cy="199553"/>
              </a:xfrm>
              <a:custGeom>
                <a:avLst/>
                <a:gdLst>
                  <a:gd name="connsiteX0" fmla="*/ 0 w 847725"/>
                  <a:gd name="connsiteY0" fmla="*/ 502443 h 812006"/>
                  <a:gd name="connsiteX1" fmla="*/ 116681 w 847725"/>
                  <a:gd name="connsiteY1" fmla="*/ 385762 h 812006"/>
                  <a:gd name="connsiteX2" fmla="*/ 323850 w 847725"/>
                  <a:gd name="connsiteY2" fmla="*/ 561975 h 812006"/>
                  <a:gd name="connsiteX3" fmla="*/ 714375 w 847725"/>
                  <a:gd name="connsiteY3" fmla="*/ 0 h 812006"/>
                  <a:gd name="connsiteX4" fmla="*/ 847725 w 847725"/>
                  <a:gd name="connsiteY4" fmla="*/ 111918 h 812006"/>
                  <a:gd name="connsiteX5" fmla="*/ 352425 w 847725"/>
                  <a:gd name="connsiteY5" fmla="*/ 812006 h 812006"/>
                  <a:gd name="connsiteX6" fmla="*/ 0 w 847725"/>
                  <a:gd name="connsiteY6" fmla="*/ 502443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25" h="812006">
                    <a:moveTo>
                      <a:pt x="0" y="502443"/>
                    </a:moveTo>
                    <a:lnTo>
                      <a:pt x="116681" y="385762"/>
                    </a:lnTo>
                    <a:lnTo>
                      <a:pt x="323850" y="561975"/>
                    </a:lnTo>
                    <a:lnTo>
                      <a:pt x="714375" y="0"/>
                    </a:lnTo>
                    <a:lnTo>
                      <a:pt x="847725" y="111918"/>
                    </a:lnTo>
                    <a:lnTo>
                      <a:pt x="352425" y="812006"/>
                    </a:lnTo>
                    <a:lnTo>
                      <a:pt x="0" y="50244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6" name="Group 105"/>
            <p:cNvGrpSpPr/>
            <p:nvPr/>
          </p:nvGrpSpPr>
          <p:grpSpPr>
            <a:xfrm>
              <a:off x="2099202" y="3274770"/>
              <a:ext cx="335442" cy="335442"/>
              <a:chOff x="2454497" y="2663388"/>
              <a:chExt cx="375940" cy="375940"/>
            </a:xfrm>
          </p:grpSpPr>
          <p:sp>
            <p:nvSpPr>
              <p:cNvPr id="107" name="Oval 106"/>
              <p:cNvSpPr/>
              <p:nvPr/>
            </p:nvSpPr>
            <p:spPr>
              <a:xfrm>
                <a:off x="2454497" y="2663388"/>
                <a:ext cx="375940" cy="375940"/>
              </a:xfrm>
              <a:prstGeom prst="ellipse">
                <a:avLst/>
              </a:prstGeom>
              <a:solidFill>
                <a:srgbClr val="018C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Freeform 107"/>
              <p:cNvSpPr/>
              <p:nvPr/>
            </p:nvSpPr>
            <p:spPr>
              <a:xfrm>
                <a:off x="2538301" y="2754937"/>
                <a:ext cx="208331" cy="199553"/>
              </a:xfrm>
              <a:custGeom>
                <a:avLst/>
                <a:gdLst>
                  <a:gd name="connsiteX0" fmla="*/ 0 w 847725"/>
                  <a:gd name="connsiteY0" fmla="*/ 502443 h 812006"/>
                  <a:gd name="connsiteX1" fmla="*/ 116681 w 847725"/>
                  <a:gd name="connsiteY1" fmla="*/ 385762 h 812006"/>
                  <a:gd name="connsiteX2" fmla="*/ 323850 w 847725"/>
                  <a:gd name="connsiteY2" fmla="*/ 561975 h 812006"/>
                  <a:gd name="connsiteX3" fmla="*/ 714375 w 847725"/>
                  <a:gd name="connsiteY3" fmla="*/ 0 h 812006"/>
                  <a:gd name="connsiteX4" fmla="*/ 847725 w 847725"/>
                  <a:gd name="connsiteY4" fmla="*/ 111918 h 812006"/>
                  <a:gd name="connsiteX5" fmla="*/ 352425 w 847725"/>
                  <a:gd name="connsiteY5" fmla="*/ 812006 h 812006"/>
                  <a:gd name="connsiteX6" fmla="*/ 0 w 847725"/>
                  <a:gd name="connsiteY6" fmla="*/ 502443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25" h="812006">
                    <a:moveTo>
                      <a:pt x="0" y="502443"/>
                    </a:moveTo>
                    <a:lnTo>
                      <a:pt x="116681" y="385762"/>
                    </a:lnTo>
                    <a:lnTo>
                      <a:pt x="323850" y="561975"/>
                    </a:lnTo>
                    <a:lnTo>
                      <a:pt x="714375" y="0"/>
                    </a:lnTo>
                    <a:lnTo>
                      <a:pt x="847725" y="111918"/>
                    </a:lnTo>
                    <a:lnTo>
                      <a:pt x="352425" y="812006"/>
                    </a:lnTo>
                    <a:lnTo>
                      <a:pt x="0" y="50244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9" name="Group 108"/>
            <p:cNvGrpSpPr/>
            <p:nvPr/>
          </p:nvGrpSpPr>
          <p:grpSpPr>
            <a:xfrm>
              <a:off x="2099202" y="3752027"/>
              <a:ext cx="335442" cy="335442"/>
              <a:chOff x="2454497" y="2663388"/>
              <a:chExt cx="375940" cy="375940"/>
            </a:xfrm>
          </p:grpSpPr>
          <p:sp>
            <p:nvSpPr>
              <p:cNvPr id="110" name="Oval 109"/>
              <p:cNvSpPr/>
              <p:nvPr/>
            </p:nvSpPr>
            <p:spPr>
              <a:xfrm>
                <a:off x="2454497" y="2663388"/>
                <a:ext cx="375940" cy="375940"/>
              </a:xfrm>
              <a:prstGeom prst="ellipse">
                <a:avLst/>
              </a:prstGeom>
              <a:solidFill>
                <a:srgbClr val="018C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1" name="Freeform 110"/>
              <p:cNvSpPr/>
              <p:nvPr/>
            </p:nvSpPr>
            <p:spPr>
              <a:xfrm>
                <a:off x="2538301" y="2754937"/>
                <a:ext cx="208331" cy="199553"/>
              </a:xfrm>
              <a:custGeom>
                <a:avLst/>
                <a:gdLst>
                  <a:gd name="connsiteX0" fmla="*/ 0 w 847725"/>
                  <a:gd name="connsiteY0" fmla="*/ 502443 h 812006"/>
                  <a:gd name="connsiteX1" fmla="*/ 116681 w 847725"/>
                  <a:gd name="connsiteY1" fmla="*/ 385762 h 812006"/>
                  <a:gd name="connsiteX2" fmla="*/ 323850 w 847725"/>
                  <a:gd name="connsiteY2" fmla="*/ 561975 h 812006"/>
                  <a:gd name="connsiteX3" fmla="*/ 714375 w 847725"/>
                  <a:gd name="connsiteY3" fmla="*/ 0 h 812006"/>
                  <a:gd name="connsiteX4" fmla="*/ 847725 w 847725"/>
                  <a:gd name="connsiteY4" fmla="*/ 111918 h 812006"/>
                  <a:gd name="connsiteX5" fmla="*/ 352425 w 847725"/>
                  <a:gd name="connsiteY5" fmla="*/ 812006 h 812006"/>
                  <a:gd name="connsiteX6" fmla="*/ 0 w 847725"/>
                  <a:gd name="connsiteY6" fmla="*/ 502443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25" h="812006">
                    <a:moveTo>
                      <a:pt x="0" y="502443"/>
                    </a:moveTo>
                    <a:lnTo>
                      <a:pt x="116681" y="385762"/>
                    </a:lnTo>
                    <a:lnTo>
                      <a:pt x="323850" y="561975"/>
                    </a:lnTo>
                    <a:lnTo>
                      <a:pt x="714375" y="0"/>
                    </a:lnTo>
                    <a:lnTo>
                      <a:pt x="847725" y="111918"/>
                    </a:lnTo>
                    <a:lnTo>
                      <a:pt x="352425" y="812006"/>
                    </a:lnTo>
                    <a:lnTo>
                      <a:pt x="0" y="50244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12" name="Group 111"/>
            <p:cNvGrpSpPr/>
            <p:nvPr/>
          </p:nvGrpSpPr>
          <p:grpSpPr>
            <a:xfrm>
              <a:off x="2099202" y="4229284"/>
              <a:ext cx="335442" cy="335442"/>
              <a:chOff x="2454497" y="2663388"/>
              <a:chExt cx="375940" cy="375940"/>
            </a:xfrm>
          </p:grpSpPr>
          <p:sp>
            <p:nvSpPr>
              <p:cNvPr id="113" name="Oval 112"/>
              <p:cNvSpPr/>
              <p:nvPr/>
            </p:nvSpPr>
            <p:spPr>
              <a:xfrm>
                <a:off x="2454497" y="2663388"/>
                <a:ext cx="375940" cy="375940"/>
              </a:xfrm>
              <a:prstGeom prst="ellipse">
                <a:avLst/>
              </a:prstGeom>
              <a:solidFill>
                <a:srgbClr val="018C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Freeform 113"/>
              <p:cNvSpPr/>
              <p:nvPr/>
            </p:nvSpPr>
            <p:spPr>
              <a:xfrm>
                <a:off x="2538301" y="2754937"/>
                <a:ext cx="208331" cy="199553"/>
              </a:xfrm>
              <a:custGeom>
                <a:avLst/>
                <a:gdLst>
                  <a:gd name="connsiteX0" fmla="*/ 0 w 847725"/>
                  <a:gd name="connsiteY0" fmla="*/ 502443 h 812006"/>
                  <a:gd name="connsiteX1" fmla="*/ 116681 w 847725"/>
                  <a:gd name="connsiteY1" fmla="*/ 385762 h 812006"/>
                  <a:gd name="connsiteX2" fmla="*/ 323850 w 847725"/>
                  <a:gd name="connsiteY2" fmla="*/ 561975 h 812006"/>
                  <a:gd name="connsiteX3" fmla="*/ 714375 w 847725"/>
                  <a:gd name="connsiteY3" fmla="*/ 0 h 812006"/>
                  <a:gd name="connsiteX4" fmla="*/ 847725 w 847725"/>
                  <a:gd name="connsiteY4" fmla="*/ 111918 h 812006"/>
                  <a:gd name="connsiteX5" fmla="*/ 352425 w 847725"/>
                  <a:gd name="connsiteY5" fmla="*/ 812006 h 812006"/>
                  <a:gd name="connsiteX6" fmla="*/ 0 w 847725"/>
                  <a:gd name="connsiteY6" fmla="*/ 502443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25" h="812006">
                    <a:moveTo>
                      <a:pt x="0" y="502443"/>
                    </a:moveTo>
                    <a:lnTo>
                      <a:pt x="116681" y="385762"/>
                    </a:lnTo>
                    <a:lnTo>
                      <a:pt x="323850" y="561975"/>
                    </a:lnTo>
                    <a:lnTo>
                      <a:pt x="714375" y="0"/>
                    </a:lnTo>
                    <a:lnTo>
                      <a:pt x="847725" y="111918"/>
                    </a:lnTo>
                    <a:lnTo>
                      <a:pt x="352425" y="812006"/>
                    </a:lnTo>
                    <a:lnTo>
                      <a:pt x="0" y="50244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031" name="Freeform 28"/>
            <p:cNvSpPr>
              <a:spLocks/>
            </p:cNvSpPr>
            <p:nvPr/>
          </p:nvSpPr>
          <p:spPr bwMode="auto">
            <a:xfrm>
              <a:off x="1530448" y="3518512"/>
              <a:ext cx="1166624" cy="1896778"/>
            </a:xfrm>
            <a:custGeom>
              <a:avLst/>
              <a:gdLst>
                <a:gd name="T0" fmla="*/ 0 w 487"/>
                <a:gd name="T1" fmla="*/ 413 h 792"/>
                <a:gd name="T2" fmla="*/ 83 w 487"/>
                <a:gd name="T3" fmla="*/ 240 h 792"/>
                <a:gd name="T4" fmla="*/ 83 w 487"/>
                <a:gd name="T5" fmla="*/ 68 h 792"/>
                <a:gd name="T6" fmla="*/ 135 w 487"/>
                <a:gd name="T7" fmla="*/ 0 h 792"/>
                <a:gd name="T8" fmla="*/ 183 w 487"/>
                <a:gd name="T9" fmla="*/ 60 h 792"/>
                <a:gd name="T10" fmla="*/ 184 w 487"/>
                <a:gd name="T11" fmla="*/ 284 h 792"/>
                <a:gd name="T12" fmla="*/ 243 w 487"/>
                <a:gd name="T13" fmla="*/ 652 h 792"/>
                <a:gd name="T14" fmla="*/ 487 w 487"/>
                <a:gd name="T15" fmla="*/ 652 h 792"/>
                <a:gd name="T16" fmla="*/ 352 w 487"/>
                <a:gd name="T17" fmla="*/ 792 h 792"/>
                <a:gd name="T18" fmla="*/ 28 w 487"/>
                <a:gd name="T19" fmla="*/ 792 h 792"/>
                <a:gd name="T20" fmla="*/ 0 w 487"/>
                <a:gd name="T21" fmla="*/ 413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792">
                  <a:moveTo>
                    <a:pt x="0" y="413"/>
                  </a:moveTo>
                  <a:cubicBezTo>
                    <a:pt x="83" y="240"/>
                    <a:pt x="83" y="240"/>
                    <a:pt x="83" y="240"/>
                  </a:cubicBezTo>
                  <a:cubicBezTo>
                    <a:pt x="83" y="68"/>
                    <a:pt x="83" y="68"/>
                    <a:pt x="83" y="68"/>
                  </a:cubicBezTo>
                  <a:cubicBezTo>
                    <a:pt x="83" y="68"/>
                    <a:pt x="74" y="0"/>
                    <a:pt x="135" y="0"/>
                  </a:cubicBezTo>
                  <a:cubicBezTo>
                    <a:pt x="196" y="0"/>
                    <a:pt x="183" y="60"/>
                    <a:pt x="183" y="60"/>
                  </a:cubicBezTo>
                  <a:cubicBezTo>
                    <a:pt x="184" y="284"/>
                    <a:pt x="184" y="284"/>
                    <a:pt x="184" y="284"/>
                  </a:cubicBezTo>
                  <a:cubicBezTo>
                    <a:pt x="184" y="284"/>
                    <a:pt x="348" y="396"/>
                    <a:pt x="243" y="652"/>
                  </a:cubicBezTo>
                  <a:cubicBezTo>
                    <a:pt x="487" y="652"/>
                    <a:pt x="487" y="652"/>
                    <a:pt x="487" y="652"/>
                  </a:cubicBezTo>
                  <a:cubicBezTo>
                    <a:pt x="352" y="792"/>
                    <a:pt x="352" y="792"/>
                    <a:pt x="352" y="792"/>
                  </a:cubicBezTo>
                  <a:cubicBezTo>
                    <a:pt x="28" y="792"/>
                    <a:pt x="28" y="792"/>
                    <a:pt x="28" y="792"/>
                  </a:cubicBezTo>
                  <a:lnTo>
                    <a:pt x="0" y="413"/>
                  </a:lnTo>
                  <a:close/>
                </a:path>
              </a:pathLst>
            </a:custGeom>
            <a:solidFill>
              <a:srgbClr val="EBC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Oval 34"/>
            <p:cNvSpPr>
              <a:spLocks noChangeArrowheads="1"/>
            </p:cNvSpPr>
            <p:nvPr/>
          </p:nvSpPr>
          <p:spPr bwMode="auto">
            <a:xfrm>
              <a:off x="1763367" y="3566109"/>
              <a:ext cx="172159" cy="172159"/>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52" name="Group 1051"/>
            <p:cNvGrpSpPr/>
            <p:nvPr/>
          </p:nvGrpSpPr>
          <p:grpSpPr>
            <a:xfrm>
              <a:off x="1528422" y="5348451"/>
              <a:ext cx="1016451" cy="3433021"/>
              <a:chOff x="1528422" y="5348451"/>
              <a:chExt cx="1016451" cy="3433021"/>
            </a:xfrm>
          </p:grpSpPr>
          <p:sp>
            <p:nvSpPr>
              <p:cNvPr id="1032" name="Rectangle 29"/>
              <p:cNvSpPr>
                <a:spLocks noChangeArrowheads="1"/>
              </p:cNvSpPr>
              <p:nvPr/>
            </p:nvSpPr>
            <p:spPr bwMode="auto">
              <a:xfrm>
                <a:off x="1528422" y="5348451"/>
                <a:ext cx="948896" cy="23334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30"/>
              <p:cNvSpPr>
                <a:spLocks noChangeArrowheads="1"/>
              </p:cNvSpPr>
              <p:nvPr/>
            </p:nvSpPr>
            <p:spPr bwMode="auto">
              <a:xfrm>
                <a:off x="1998313" y="5348451"/>
                <a:ext cx="479005" cy="233349"/>
              </a:xfrm>
              <a:prstGeom prst="rect">
                <a:avLst/>
              </a:prstGeom>
              <a:solidFill>
                <a:srgbClr val="BD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30"/>
              <p:cNvSpPr>
                <a:spLocks noChangeArrowheads="1"/>
              </p:cNvSpPr>
              <p:nvPr/>
            </p:nvSpPr>
            <p:spPr bwMode="auto">
              <a:xfrm rot="21551889">
                <a:off x="2024570" y="5574101"/>
                <a:ext cx="520303" cy="3207371"/>
              </a:xfrm>
              <a:custGeom>
                <a:avLst/>
                <a:gdLst>
                  <a:gd name="connsiteX0" fmla="*/ 0 w 580463"/>
                  <a:gd name="connsiteY0" fmla="*/ 0 h 322002"/>
                  <a:gd name="connsiteX1" fmla="*/ 580463 w 580463"/>
                  <a:gd name="connsiteY1" fmla="*/ 0 h 322002"/>
                  <a:gd name="connsiteX2" fmla="*/ 580463 w 580463"/>
                  <a:gd name="connsiteY2" fmla="*/ 322002 h 322002"/>
                  <a:gd name="connsiteX3" fmla="*/ 0 w 580463"/>
                  <a:gd name="connsiteY3" fmla="*/ 322002 h 322002"/>
                  <a:gd name="connsiteX4" fmla="*/ 0 w 580463"/>
                  <a:gd name="connsiteY4" fmla="*/ 0 h 322002"/>
                  <a:gd name="connsiteX0" fmla="*/ 0 w 580463"/>
                  <a:gd name="connsiteY0" fmla="*/ 0 h 323542"/>
                  <a:gd name="connsiteX1" fmla="*/ 580463 w 580463"/>
                  <a:gd name="connsiteY1" fmla="*/ 0 h 323542"/>
                  <a:gd name="connsiteX2" fmla="*/ 576572 w 580463"/>
                  <a:gd name="connsiteY2" fmla="*/ 323542 h 323542"/>
                  <a:gd name="connsiteX3" fmla="*/ 0 w 580463"/>
                  <a:gd name="connsiteY3" fmla="*/ 322002 h 323542"/>
                  <a:gd name="connsiteX4" fmla="*/ 0 w 580463"/>
                  <a:gd name="connsiteY4" fmla="*/ 0 h 323542"/>
                  <a:gd name="connsiteX0" fmla="*/ 117 w 580463"/>
                  <a:gd name="connsiteY0" fmla="*/ 0 h 324301"/>
                  <a:gd name="connsiteX1" fmla="*/ 580463 w 580463"/>
                  <a:gd name="connsiteY1" fmla="*/ 759 h 324301"/>
                  <a:gd name="connsiteX2" fmla="*/ 576572 w 580463"/>
                  <a:gd name="connsiteY2" fmla="*/ 324301 h 324301"/>
                  <a:gd name="connsiteX3" fmla="*/ 0 w 580463"/>
                  <a:gd name="connsiteY3" fmla="*/ 322761 h 324301"/>
                  <a:gd name="connsiteX4" fmla="*/ 117 w 580463"/>
                  <a:gd name="connsiteY4" fmla="*/ 0 h 324301"/>
                  <a:gd name="connsiteX0" fmla="*/ 117 w 583268"/>
                  <a:gd name="connsiteY0" fmla="*/ 0 h 324301"/>
                  <a:gd name="connsiteX1" fmla="*/ 583268 w 583268"/>
                  <a:gd name="connsiteY1" fmla="*/ 763 h 324301"/>
                  <a:gd name="connsiteX2" fmla="*/ 576572 w 583268"/>
                  <a:gd name="connsiteY2" fmla="*/ 324301 h 324301"/>
                  <a:gd name="connsiteX3" fmla="*/ 0 w 583268"/>
                  <a:gd name="connsiteY3" fmla="*/ 322761 h 324301"/>
                  <a:gd name="connsiteX4" fmla="*/ 117 w 583268"/>
                  <a:gd name="connsiteY4" fmla="*/ 0 h 324301"/>
                  <a:gd name="connsiteX0" fmla="*/ 117 w 583313"/>
                  <a:gd name="connsiteY0" fmla="*/ 0 h 324301"/>
                  <a:gd name="connsiteX1" fmla="*/ 583268 w 583313"/>
                  <a:gd name="connsiteY1" fmla="*/ 763 h 324301"/>
                  <a:gd name="connsiteX2" fmla="*/ 576572 w 583313"/>
                  <a:gd name="connsiteY2" fmla="*/ 324301 h 324301"/>
                  <a:gd name="connsiteX3" fmla="*/ 0 w 583313"/>
                  <a:gd name="connsiteY3" fmla="*/ 322761 h 324301"/>
                  <a:gd name="connsiteX4" fmla="*/ 117 w 583313"/>
                  <a:gd name="connsiteY4" fmla="*/ 0 h 3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13" h="324301">
                    <a:moveTo>
                      <a:pt x="117" y="0"/>
                    </a:moveTo>
                    <a:lnTo>
                      <a:pt x="583268" y="763"/>
                    </a:lnTo>
                    <a:cubicBezTo>
                      <a:pt x="583841" y="108613"/>
                      <a:pt x="578804" y="216455"/>
                      <a:pt x="576572" y="324301"/>
                    </a:cubicBezTo>
                    <a:lnTo>
                      <a:pt x="0" y="322761"/>
                    </a:lnTo>
                    <a:lnTo>
                      <a:pt x="117" y="0"/>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7" name="Rectangle 29"/>
            <p:cNvSpPr>
              <a:spLocks noChangeArrowheads="1"/>
            </p:cNvSpPr>
            <p:nvPr/>
          </p:nvSpPr>
          <p:spPr bwMode="auto">
            <a:xfrm>
              <a:off x="3480095" y="4323054"/>
              <a:ext cx="923516" cy="23334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0"/>
            <p:cNvSpPr>
              <a:spLocks noChangeArrowheads="1"/>
            </p:cNvSpPr>
            <p:nvPr/>
          </p:nvSpPr>
          <p:spPr bwMode="auto">
            <a:xfrm>
              <a:off x="3949987" y="4323054"/>
              <a:ext cx="494807" cy="233349"/>
            </a:xfrm>
            <a:prstGeom prst="rect">
              <a:avLst/>
            </a:prstGeom>
            <a:solidFill>
              <a:srgbClr val="BD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p:nvGrpSpPr>
        <p:grpSpPr>
          <a:xfrm>
            <a:off x="5516044" y="3337603"/>
            <a:ext cx="6487613" cy="946567"/>
            <a:chOff x="5516045" y="3337603"/>
            <a:chExt cx="5765272" cy="946567"/>
          </a:xfrm>
        </p:grpSpPr>
        <p:sp>
          <p:nvSpPr>
            <p:cNvPr id="131" name="Text Placeholder 5"/>
            <p:cNvSpPr txBox="1">
              <a:spLocks/>
            </p:cNvSpPr>
            <p:nvPr/>
          </p:nvSpPr>
          <p:spPr>
            <a:xfrm>
              <a:off x="6317668" y="3337603"/>
              <a:ext cx="4963649" cy="946567"/>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tx1">
                      <a:lumMod val="65000"/>
                      <a:lumOff val="35000"/>
                    </a:schemeClr>
                  </a:solidFill>
                  <a:latin typeface="+mj-lt"/>
                </a:rPr>
                <a:t>Rule 1.6: Confidentiality</a:t>
              </a:r>
            </a:p>
          </p:txBody>
        </p:sp>
        <p:sp>
          <p:nvSpPr>
            <p:cNvPr id="132" name="Oval 131"/>
            <p:cNvSpPr/>
            <p:nvPr/>
          </p:nvSpPr>
          <p:spPr>
            <a:xfrm>
              <a:off x="5516045" y="3506086"/>
              <a:ext cx="609600" cy="609600"/>
            </a:xfrm>
            <a:prstGeom prst="ellipse">
              <a:avLst/>
            </a:prstGeom>
            <a:solidFill>
              <a:srgbClr val="018C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dirty="0">
                  <a:solidFill>
                    <a:schemeClr val="bg1"/>
                  </a:solidFill>
                  <a:latin typeface="Bebas Neue" panose="020B0606020202050201" pitchFamily="34" charset="0"/>
                </a:rPr>
                <a:t>2</a:t>
              </a:r>
            </a:p>
          </p:txBody>
        </p:sp>
      </p:grpSp>
      <p:grpSp>
        <p:nvGrpSpPr>
          <p:cNvPr id="67" name="Group 66"/>
          <p:cNvGrpSpPr/>
          <p:nvPr/>
        </p:nvGrpSpPr>
        <p:grpSpPr>
          <a:xfrm>
            <a:off x="5516045" y="4775482"/>
            <a:ext cx="6549966" cy="946567"/>
            <a:chOff x="5516045" y="4775482"/>
            <a:chExt cx="5820682" cy="946567"/>
          </a:xfrm>
        </p:grpSpPr>
        <p:sp>
          <p:nvSpPr>
            <p:cNvPr id="134" name="Text Placeholder 5"/>
            <p:cNvSpPr txBox="1">
              <a:spLocks/>
            </p:cNvSpPr>
            <p:nvPr/>
          </p:nvSpPr>
          <p:spPr>
            <a:xfrm>
              <a:off x="6317666" y="4775482"/>
              <a:ext cx="5019061" cy="946567"/>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tx1">
                      <a:lumMod val="65000"/>
                      <a:lumOff val="35000"/>
                    </a:schemeClr>
                  </a:solidFill>
                  <a:latin typeface="+mj-lt"/>
                </a:rPr>
                <a:t>Comments</a:t>
              </a:r>
            </a:p>
          </p:txBody>
        </p:sp>
        <p:sp>
          <p:nvSpPr>
            <p:cNvPr id="135" name="Oval 134"/>
            <p:cNvSpPr/>
            <p:nvPr/>
          </p:nvSpPr>
          <p:spPr>
            <a:xfrm>
              <a:off x="5516045" y="4943965"/>
              <a:ext cx="609600" cy="609600"/>
            </a:xfrm>
            <a:prstGeom prst="ellipse">
              <a:avLst/>
            </a:prstGeom>
            <a:solidFill>
              <a:srgbClr val="018C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dirty="0">
                  <a:solidFill>
                    <a:schemeClr val="bg1"/>
                  </a:solidFill>
                  <a:latin typeface="Bebas Neue" panose="020B0606020202050201" pitchFamily="34" charset="0"/>
                </a:rPr>
                <a:t>3</a:t>
              </a:r>
            </a:p>
          </p:txBody>
        </p:sp>
      </p:grpSp>
    </p:spTree>
    <p:extLst>
      <p:ext uri="{BB962C8B-B14F-4D97-AF65-F5344CB8AC3E}">
        <p14:creationId xmlns:p14="http://schemas.microsoft.com/office/powerpoint/2010/main" val="349764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11" y="381000"/>
            <a:ext cx="11175647" cy="609600"/>
          </a:xfrm>
        </p:spPr>
        <p:txBody>
          <a:bodyPr>
            <a:normAutofit fontScale="90000"/>
          </a:bodyPr>
          <a:lstStyle/>
          <a:p>
            <a:r>
              <a:rPr lang="en-US" dirty="0">
                <a:solidFill>
                  <a:schemeClr val="tx1">
                    <a:lumMod val="65000"/>
                    <a:lumOff val="35000"/>
                  </a:schemeClr>
                </a:solidFill>
              </a:rPr>
              <a:t>Rule 1.1 </a:t>
            </a:r>
            <a:r>
              <a:rPr lang="en-US" dirty="0"/>
              <a:t>Competence</a:t>
            </a:r>
          </a:p>
        </p:txBody>
      </p:sp>
      <p:sp>
        <p:nvSpPr>
          <p:cNvPr id="3" name="Text Placeholder 2"/>
          <p:cNvSpPr>
            <a:spLocks noGrp="1"/>
          </p:cNvSpPr>
          <p:nvPr>
            <p:ph type="body" sz="quarter" idx="10"/>
          </p:nvPr>
        </p:nvSpPr>
        <p:spPr>
          <a:xfrm>
            <a:off x="758678" y="1405071"/>
            <a:ext cx="4840956" cy="381000"/>
          </a:xfrm>
        </p:spPr>
        <p:txBody>
          <a:bodyPr/>
          <a:lstStyle/>
          <a:p>
            <a:r>
              <a:rPr lang="en-US" dirty="0">
                <a:solidFill>
                  <a:srgbClr val="018CCF"/>
                </a:solidFill>
              </a:rPr>
              <a:t>ABA Model Rule</a:t>
            </a:r>
          </a:p>
          <a:p>
            <a:endParaRPr lang="en-US" dirty="0"/>
          </a:p>
        </p:txBody>
      </p:sp>
      <p:sp>
        <p:nvSpPr>
          <p:cNvPr id="6" name="Text Placeholder 2"/>
          <p:cNvSpPr txBox="1">
            <a:spLocks/>
          </p:cNvSpPr>
          <p:nvPr/>
        </p:nvSpPr>
        <p:spPr>
          <a:xfrm>
            <a:off x="7025381" y="1405071"/>
            <a:ext cx="4840956" cy="381000"/>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2400" kern="1200">
                <a:solidFill>
                  <a:schemeClr val="tx1">
                    <a:lumMod val="65000"/>
                    <a:lumOff val="3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18CCF"/>
                </a:solidFill>
              </a:rPr>
              <a:t>Georgia Rule</a:t>
            </a:r>
          </a:p>
          <a:p>
            <a:endParaRPr lang="en-US" dirty="0"/>
          </a:p>
        </p:txBody>
      </p:sp>
      <p:sp>
        <p:nvSpPr>
          <p:cNvPr id="8" name="Rectangle 7"/>
          <p:cNvSpPr/>
          <p:nvPr/>
        </p:nvSpPr>
        <p:spPr>
          <a:xfrm>
            <a:off x="6551094" y="1913915"/>
            <a:ext cx="5315243" cy="2308324"/>
          </a:xfrm>
          <a:prstGeom prst="rect">
            <a:avLst/>
          </a:prstGeom>
        </p:spPr>
        <p:txBody>
          <a:bodyPr wrap="square">
            <a:spAutoFit/>
          </a:bodyPr>
          <a:lstStyle/>
          <a:p>
            <a:pPr algn="just"/>
            <a:r>
              <a:rPr lang="en-US" sz="2400" dirty="0">
                <a:solidFill>
                  <a:schemeClr val="tx1">
                    <a:lumMod val="65000"/>
                    <a:lumOff val="35000"/>
                  </a:schemeClr>
                </a:solidFill>
              </a:rPr>
              <a:t>A lawyer shall provide competent representation to a client. Competent representation requires the legal knowledge, skill, thoroughness and preparation reasonably necessary for the representation.</a:t>
            </a:r>
          </a:p>
        </p:txBody>
      </p:sp>
      <p:sp>
        <p:nvSpPr>
          <p:cNvPr id="9" name="Rectangle 8"/>
          <p:cNvSpPr/>
          <p:nvPr/>
        </p:nvSpPr>
        <p:spPr>
          <a:xfrm>
            <a:off x="521535" y="1980857"/>
            <a:ext cx="5315243" cy="2308324"/>
          </a:xfrm>
          <a:prstGeom prst="rect">
            <a:avLst/>
          </a:prstGeom>
        </p:spPr>
        <p:txBody>
          <a:bodyPr wrap="square">
            <a:spAutoFit/>
          </a:bodyPr>
          <a:lstStyle/>
          <a:p>
            <a:pPr algn="just"/>
            <a:r>
              <a:rPr lang="en-US" sz="2400" dirty="0">
                <a:solidFill>
                  <a:schemeClr val="tx1">
                    <a:lumMod val="65000"/>
                    <a:lumOff val="35000"/>
                  </a:schemeClr>
                </a:solidFill>
              </a:rPr>
              <a:t>A lawyer shall provide competent representation to a client. Competent representation requires the legal knowledge, skill, thoroughness and preparation reasonably necessary for the representation.</a:t>
            </a:r>
          </a:p>
        </p:txBody>
      </p:sp>
    </p:spTree>
    <p:extLst>
      <p:ext uri="{BB962C8B-B14F-4D97-AF65-F5344CB8AC3E}">
        <p14:creationId xmlns:p14="http://schemas.microsoft.com/office/powerpoint/2010/main" val="717173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11" y="381000"/>
            <a:ext cx="11175647" cy="609600"/>
          </a:xfrm>
        </p:spPr>
        <p:txBody>
          <a:bodyPr>
            <a:normAutofit fontScale="90000"/>
          </a:bodyPr>
          <a:lstStyle/>
          <a:p>
            <a:r>
              <a:rPr lang="en-US" dirty="0">
                <a:solidFill>
                  <a:schemeClr val="tx1">
                    <a:lumMod val="65000"/>
                    <a:lumOff val="35000"/>
                  </a:schemeClr>
                </a:solidFill>
              </a:rPr>
              <a:t>Rule 1.1 </a:t>
            </a:r>
            <a:r>
              <a:rPr lang="en-US" dirty="0"/>
              <a:t>Comments</a:t>
            </a:r>
          </a:p>
        </p:txBody>
      </p:sp>
      <p:sp>
        <p:nvSpPr>
          <p:cNvPr id="3" name="Text Placeholder 2"/>
          <p:cNvSpPr>
            <a:spLocks noGrp="1"/>
          </p:cNvSpPr>
          <p:nvPr>
            <p:ph type="body" sz="quarter" idx="10"/>
          </p:nvPr>
        </p:nvSpPr>
        <p:spPr>
          <a:xfrm>
            <a:off x="758678" y="1104728"/>
            <a:ext cx="4840956" cy="381000"/>
          </a:xfrm>
        </p:spPr>
        <p:txBody>
          <a:bodyPr/>
          <a:lstStyle/>
          <a:p>
            <a:r>
              <a:rPr lang="en-US" dirty="0">
                <a:solidFill>
                  <a:srgbClr val="018CCF"/>
                </a:solidFill>
              </a:rPr>
              <a:t>ABA Model Rule</a:t>
            </a:r>
          </a:p>
          <a:p>
            <a:endParaRPr lang="en-US" dirty="0"/>
          </a:p>
        </p:txBody>
      </p:sp>
      <p:sp>
        <p:nvSpPr>
          <p:cNvPr id="6" name="Text Placeholder 2"/>
          <p:cNvSpPr txBox="1">
            <a:spLocks/>
          </p:cNvSpPr>
          <p:nvPr/>
        </p:nvSpPr>
        <p:spPr>
          <a:xfrm>
            <a:off x="7025381" y="1071257"/>
            <a:ext cx="4840956" cy="381000"/>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2400" kern="1200">
                <a:solidFill>
                  <a:schemeClr val="tx1">
                    <a:lumMod val="65000"/>
                    <a:lumOff val="3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18CCF"/>
                </a:solidFill>
              </a:rPr>
              <a:t>Georgia Rule</a:t>
            </a:r>
          </a:p>
          <a:p>
            <a:endParaRPr lang="en-US" dirty="0"/>
          </a:p>
        </p:txBody>
      </p:sp>
      <p:sp>
        <p:nvSpPr>
          <p:cNvPr id="8" name="Rectangle 7"/>
          <p:cNvSpPr/>
          <p:nvPr/>
        </p:nvSpPr>
        <p:spPr>
          <a:xfrm>
            <a:off x="6386286" y="1913915"/>
            <a:ext cx="5480051" cy="4524315"/>
          </a:xfrm>
          <a:prstGeom prst="rect">
            <a:avLst/>
          </a:prstGeom>
        </p:spPr>
        <p:txBody>
          <a:bodyPr wrap="square">
            <a:spAutoFit/>
          </a:bodyPr>
          <a:lstStyle/>
          <a:p>
            <a:pPr algn="just"/>
            <a:r>
              <a:rPr lang="en-US" sz="2400" i="1" dirty="0">
                <a:solidFill>
                  <a:schemeClr val="tx1">
                    <a:lumMod val="65000"/>
                    <a:lumOff val="35000"/>
                  </a:schemeClr>
                </a:solidFill>
              </a:rPr>
              <a:t>Thoroughness and Preparation</a:t>
            </a:r>
          </a:p>
          <a:p>
            <a:pPr algn="just"/>
            <a:r>
              <a:rPr lang="en-US" sz="2400" dirty="0">
                <a:solidFill>
                  <a:schemeClr val="tx1">
                    <a:lumMod val="65000"/>
                    <a:lumOff val="35000"/>
                  </a:schemeClr>
                </a:solidFill>
              </a:rPr>
              <a:t>[5] Competent handling of a particular matter includes inquiry into and analysis of the factual and legal elements of the problem, </a:t>
            </a:r>
            <a:r>
              <a:rPr lang="en-US" sz="2400" b="1" dirty="0">
                <a:solidFill>
                  <a:srgbClr val="018CCF"/>
                </a:solidFill>
              </a:rPr>
              <a:t>and use of methods and procedures meeting the standards of competent practitioners…</a:t>
            </a:r>
            <a:endParaRPr lang="en-US" sz="2400" i="1" dirty="0">
              <a:solidFill>
                <a:schemeClr val="tx1">
                  <a:lumMod val="65000"/>
                  <a:lumOff val="35000"/>
                </a:schemeClr>
              </a:solidFill>
            </a:endParaRPr>
          </a:p>
          <a:p>
            <a:pPr algn="just"/>
            <a:r>
              <a:rPr lang="en-US" sz="2400" i="1" dirty="0">
                <a:solidFill>
                  <a:schemeClr val="tx1">
                    <a:lumMod val="65000"/>
                    <a:lumOff val="35000"/>
                  </a:schemeClr>
                </a:solidFill>
              </a:rPr>
              <a:t>Maintaining Competence</a:t>
            </a:r>
          </a:p>
          <a:p>
            <a:pPr algn="just"/>
            <a:r>
              <a:rPr lang="en-US" sz="2400" dirty="0">
                <a:solidFill>
                  <a:schemeClr val="tx1">
                    <a:lumMod val="65000"/>
                    <a:lumOff val="35000"/>
                  </a:schemeClr>
                </a:solidFill>
              </a:rPr>
              <a:t>[6] To maintain the requisite knowledge and skill, a lawyer should engage in continuing study and education.</a:t>
            </a:r>
          </a:p>
          <a:p>
            <a:pPr algn="just"/>
            <a:r>
              <a:rPr lang="en-US" sz="2400" dirty="0">
                <a:solidFill>
                  <a:schemeClr val="tx1">
                    <a:lumMod val="65000"/>
                    <a:lumOff val="35000"/>
                  </a:schemeClr>
                </a:solidFill>
              </a:rPr>
              <a:t>No equivalent to Model Rule Comment [8]</a:t>
            </a:r>
          </a:p>
        </p:txBody>
      </p:sp>
      <p:sp>
        <p:nvSpPr>
          <p:cNvPr id="9" name="Rectangle 8"/>
          <p:cNvSpPr/>
          <p:nvPr/>
        </p:nvSpPr>
        <p:spPr>
          <a:xfrm>
            <a:off x="521535" y="1980857"/>
            <a:ext cx="5315243" cy="3416320"/>
          </a:xfrm>
          <a:prstGeom prst="rect">
            <a:avLst/>
          </a:prstGeom>
        </p:spPr>
        <p:txBody>
          <a:bodyPr wrap="square">
            <a:spAutoFit/>
          </a:bodyPr>
          <a:lstStyle/>
          <a:p>
            <a:pPr algn="just"/>
            <a:r>
              <a:rPr lang="en-US" sz="2400" dirty="0">
                <a:solidFill>
                  <a:schemeClr val="tx1">
                    <a:lumMod val="65000"/>
                    <a:lumOff val="35000"/>
                  </a:schemeClr>
                </a:solidFill>
              </a:rPr>
              <a:t>[8] To maintain the requisite knowledge and skill, a lawyer should keep abreast of changes in the law and its practice, </a:t>
            </a:r>
            <a:r>
              <a:rPr lang="en-US" sz="2400" b="1" dirty="0">
                <a:solidFill>
                  <a:srgbClr val="0070C0"/>
                </a:solidFill>
              </a:rPr>
              <a:t>including the benefits and risks associated with relevant technology</a:t>
            </a:r>
            <a:r>
              <a:rPr lang="en-US" sz="2400" dirty="0">
                <a:solidFill>
                  <a:schemeClr val="tx1">
                    <a:lumMod val="65000"/>
                    <a:lumOff val="35000"/>
                  </a:schemeClr>
                </a:solidFill>
              </a:rPr>
              <a:t>, engage in continuing study and education and comply with all continuing legal education requirements to which the lawyer is subject</a:t>
            </a:r>
          </a:p>
        </p:txBody>
      </p:sp>
    </p:spTree>
    <p:extLst>
      <p:ext uri="{BB962C8B-B14F-4D97-AF65-F5344CB8AC3E}">
        <p14:creationId xmlns:p14="http://schemas.microsoft.com/office/powerpoint/2010/main" val="254559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11" y="381000"/>
            <a:ext cx="11175647" cy="609600"/>
          </a:xfrm>
        </p:spPr>
        <p:txBody>
          <a:bodyPr>
            <a:normAutofit fontScale="90000"/>
          </a:bodyPr>
          <a:lstStyle/>
          <a:p>
            <a:r>
              <a:rPr lang="en-US" dirty="0">
                <a:solidFill>
                  <a:schemeClr val="tx1">
                    <a:lumMod val="65000"/>
                    <a:lumOff val="35000"/>
                  </a:schemeClr>
                </a:solidFill>
              </a:rPr>
              <a:t>Rule 1.6 </a:t>
            </a:r>
            <a:r>
              <a:rPr lang="en-US" dirty="0"/>
              <a:t>Confidentiality</a:t>
            </a:r>
          </a:p>
        </p:txBody>
      </p:sp>
      <p:sp>
        <p:nvSpPr>
          <p:cNvPr id="3" name="Text Placeholder 2"/>
          <p:cNvSpPr>
            <a:spLocks noGrp="1"/>
          </p:cNvSpPr>
          <p:nvPr>
            <p:ph type="body" sz="quarter" idx="10"/>
          </p:nvPr>
        </p:nvSpPr>
        <p:spPr>
          <a:xfrm>
            <a:off x="758678" y="1405071"/>
            <a:ext cx="4840956" cy="381000"/>
          </a:xfrm>
        </p:spPr>
        <p:txBody>
          <a:bodyPr/>
          <a:lstStyle/>
          <a:p>
            <a:r>
              <a:rPr lang="en-US" dirty="0">
                <a:solidFill>
                  <a:srgbClr val="018CCF"/>
                </a:solidFill>
              </a:rPr>
              <a:t>ABA Model Rule</a:t>
            </a:r>
          </a:p>
          <a:p>
            <a:endParaRPr lang="en-US" dirty="0"/>
          </a:p>
        </p:txBody>
      </p:sp>
      <p:sp>
        <p:nvSpPr>
          <p:cNvPr id="6" name="Text Placeholder 2"/>
          <p:cNvSpPr txBox="1">
            <a:spLocks/>
          </p:cNvSpPr>
          <p:nvPr/>
        </p:nvSpPr>
        <p:spPr>
          <a:xfrm>
            <a:off x="7025381" y="1405071"/>
            <a:ext cx="4840956" cy="381000"/>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2400" kern="1200">
                <a:solidFill>
                  <a:schemeClr val="tx1">
                    <a:lumMod val="65000"/>
                    <a:lumOff val="3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18CCF"/>
                </a:solidFill>
              </a:rPr>
              <a:t>Georgia Rule</a:t>
            </a:r>
          </a:p>
          <a:p>
            <a:endParaRPr lang="en-US" dirty="0"/>
          </a:p>
        </p:txBody>
      </p:sp>
      <p:sp>
        <p:nvSpPr>
          <p:cNvPr id="8" name="Rectangle 7"/>
          <p:cNvSpPr/>
          <p:nvPr/>
        </p:nvSpPr>
        <p:spPr>
          <a:xfrm>
            <a:off x="6299200" y="1913915"/>
            <a:ext cx="5567137" cy="4524315"/>
          </a:xfrm>
          <a:prstGeom prst="rect">
            <a:avLst/>
          </a:prstGeom>
        </p:spPr>
        <p:txBody>
          <a:bodyPr wrap="square">
            <a:spAutoFit/>
          </a:bodyPr>
          <a:lstStyle/>
          <a:p>
            <a:pPr algn="just"/>
            <a:r>
              <a:rPr lang="en-US" sz="2400" dirty="0">
                <a:solidFill>
                  <a:schemeClr val="tx1">
                    <a:lumMod val="65000"/>
                    <a:lumOff val="35000"/>
                  </a:schemeClr>
                </a:solidFill>
              </a:rPr>
              <a:t>(a)	A lawyer shall maintain in confidence all information gained in the professional relationship with a client, including information which the client has requested to be held inviolate or the disclosure of which would be embarrassing or would likely be detrimental to the client, </a:t>
            </a:r>
            <a:r>
              <a:rPr lang="en-US" sz="2400" b="1" dirty="0">
                <a:solidFill>
                  <a:schemeClr val="tx1">
                    <a:lumMod val="65000"/>
                    <a:lumOff val="35000"/>
                  </a:schemeClr>
                </a:solidFill>
              </a:rPr>
              <a:t>unless the client gives informed consent, except for disclosures that are impliedly authorized in order to carry out the representation </a:t>
            </a:r>
            <a:r>
              <a:rPr lang="en-US" sz="2400" dirty="0">
                <a:solidFill>
                  <a:schemeClr val="tx1">
                    <a:lumMod val="65000"/>
                    <a:lumOff val="35000"/>
                  </a:schemeClr>
                </a:solidFill>
              </a:rPr>
              <a:t>...</a:t>
            </a:r>
          </a:p>
          <a:p>
            <a:pPr algn="just"/>
            <a:r>
              <a:rPr lang="en-US" sz="2400" dirty="0">
                <a:solidFill>
                  <a:schemeClr val="tx1">
                    <a:lumMod val="65000"/>
                    <a:lumOff val="35000"/>
                  </a:schemeClr>
                </a:solidFill>
              </a:rPr>
              <a:t>No equivalent to Model Rule 1.6(c)</a:t>
            </a:r>
          </a:p>
        </p:txBody>
      </p:sp>
      <p:sp>
        <p:nvSpPr>
          <p:cNvPr id="9" name="Rectangle 8"/>
          <p:cNvSpPr/>
          <p:nvPr/>
        </p:nvSpPr>
        <p:spPr>
          <a:xfrm>
            <a:off x="521535" y="1980857"/>
            <a:ext cx="5315243" cy="4524315"/>
          </a:xfrm>
          <a:prstGeom prst="rect">
            <a:avLst/>
          </a:prstGeom>
        </p:spPr>
        <p:txBody>
          <a:bodyPr wrap="square">
            <a:spAutoFit/>
          </a:bodyPr>
          <a:lstStyle/>
          <a:p>
            <a:pPr algn="just"/>
            <a:r>
              <a:rPr lang="en-US" sz="2400" dirty="0">
                <a:solidFill>
                  <a:schemeClr val="tx1">
                    <a:lumMod val="65000"/>
                    <a:lumOff val="35000"/>
                  </a:schemeClr>
                </a:solidFill>
              </a:rPr>
              <a:t>(a) A lawyer shall not reveal information relating to the representation of a client </a:t>
            </a:r>
            <a:r>
              <a:rPr lang="en-US" sz="2400" b="1" dirty="0">
                <a:solidFill>
                  <a:schemeClr val="tx1">
                    <a:lumMod val="65000"/>
                    <a:lumOff val="35000"/>
                  </a:schemeClr>
                </a:solidFill>
              </a:rPr>
              <a:t>unless the client gives informed consent</a:t>
            </a:r>
            <a:r>
              <a:rPr lang="en-US" sz="2400" dirty="0">
                <a:solidFill>
                  <a:schemeClr val="tx1">
                    <a:lumMod val="65000"/>
                    <a:lumOff val="35000"/>
                  </a:schemeClr>
                </a:solidFill>
              </a:rPr>
              <a:t>, the disclosure is </a:t>
            </a:r>
            <a:r>
              <a:rPr lang="en-US" sz="2400" b="1" dirty="0">
                <a:solidFill>
                  <a:schemeClr val="tx1">
                    <a:lumMod val="65000"/>
                    <a:lumOff val="35000"/>
                  </a:schemeClr>
                </a:solidFill>
              </a:rPr>
              <a:t>impliedly authorized in order to carry out the representation</a:t>
            </a:r>
            <a:r>
              <a:rPr lang="en-US" sz="2400" dirty="0">
                <a:solidFill>
                  <a:schemeClr val="tx1">
                    <a:lumMod val="65000"/>
                    <a:lumOff val="35000"/>
                  </a:schemeClr>
                </a:solidFill>
              </a:rPr>
              <a:t> or the disclosure is permitted by paragraph b.</a:t>
            </a:r>
          </a:p>
          <a:p>
            <a:pPr algn="just"/>
            <a:r>
              <a:rPr lang="en-US" sz="2400" dirty="0">
                <a:solidFill>
                  <a:schemeClr val="tx1">
                    <a:lumMod val="65000"/>
                    <a:lumOff val="35000"/>
                  </a:schemeClr>
                </a:solidFill>
              </a:rPr>
              <a:t>(c)  A lawyer shall make reasonable efforts to prevent the inadvertent or unauthorized disclosure of, or unauthorized access to, information relating to the representation of a client.</a:t>
            </a:r>
          </a:p>
        </p:txBody>
      </p:sp>
    </p:spTree>
    <p:extLst>
      <p:ext uri="{BB962C8B-B14F-4D97-AF65-F5344CB8AC3E}">
        <p14:creationId xmlns:p14="http://schemas.microsoft.com/office/powerpoint/2010/main" val="1510095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11" y="381000"/>
            <a:ext cx="11175647" cy="609600"/>
          </a:xfrm>
        </p:spPr>
        <p:txBody>
          <a:bodyPr>
            <a:normAutofit fontScale="90000"/>
          </a:bodyPr>
          <a:lstStyle/>
          <a:p>
            <a:r>
              <a:rPr lang="en-US" dirty="0">
                <a:solidFill>
                  <a:schemeClr val="tx1">
                    <a:lumMod val="65000"/>
                    <a:lumOff val="35000"/>
                  </a:schemeClr>
                </a:solidFill>
              </a:rPr>
              <a:t>Rule 1.6 </a:t>
            </a:r>
            <a:r>
              <a:rPr lang="en-US" dirty="0"/>
              <a:t>Comments</a:t>
            </a:r>
          </a:p>
        </p:txBody>
      </p:sp>
      <p:sp>
        <p:nvSpPr>
          <p:cNvPr id="3" name="Text Placeholder 2"/>
          <p:cNvSpPr>
            <a:spLocks noGrp="1"/>
          </p:cNvSpPr>
          <p:nvPr>
            <p:ph type="body" sz="quarter" idx="10"/>
          </p:nvPr>
        </p:nvSpPr>
        <p:spPr>
          <a:xfrm>
            <a:off x="758678" y="1405071"/>
            <a:ext cx="4840956" cy="381000"/>
          </a:xfrm>
        </p:spPr>
        <p:txBody>
          <a:bodyPr/>
          <a:lstStyle/>
          <a:p>
            <a:r>
              <a:rPr lang="en-US" dirty="0">
                <a:solidFill>
                  <a:srgbClr val="018CCF"/>
                </a:solidFill>
              </a:rPr>
              <a:t>Model Rule</a:t>
            </a:r>
          </a:p>
          <a:p>
            <a:endParaRPr lang="en-US" dirty="0"/>
          </a:p>
        </p:txBody>
      </p:sp>
      <p:sp>
        <p:nvSpPr>
          <p:cNvPr id="6" name="Text Placeholder 2"/>
          <p:cNvSpPr txBox="1">
            <a:spLocks/>
          </p:cNvSpPr>
          <p:nvPr/>
        </p:nvSpPr>
        <p:spPr>
          <a:xfrm>
            <a:off x="7025381" y="1405071"/>
            <a:ext cx="4840956" cy="381000"/>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2400" kern="1200">
                <a:solidFill>
                  <a:schemeClr val="tx1">
                    <a:lumMod val="65000"/>
                    <a:lumOff val="3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18CCF"/>
                </a:solidFill>
              </a:rPr>
              <a:t>Georgia Rule</a:t>
            </a:r>
          </a:p>
          <a:p>
            <a:endParaRPr lang="en-US" dirty="0"/>
          </a:p>
        </p:txBody>
      </p:sp>
      <p:sp>
        <p:nvSpPr>
          <p:cNvPr id="9" name="Rectangle 8"/>
          <p:cNvSpPr/>
          <p:nvPr/>
        </p:nvSpPr>
        <p:spPr>
          <a:xfrm>
            <a:off x="521535" y="1980857"/>
            <a:ext cx="6383467" cy="4524315"/>
          </a:xfrm>
          <a:prstGeom prst="rect">
            <a:avLst/>
          </a:prstGeom>
        </p:spPr>
        <p:txBody>
          <a:bodyPr wrap="square">
            <a:spAutoFit/>
          </a:bodyPr>
          <a:lstStyle/>
          <a:p>
            <a:pPr algn="just"/>
            <a:r>
              <a:rPr lang="en-US" sz="2400" dirty="0">
                <a:solidFill>
                  <a:schemeClr val="tx1">
                    <a:lumMod val="65000"/>
                    <a:lumOff val="35000"/>
                  </a:schemeClr>
                </a:solidFill>
              </a:rPr>
              <a:t>[18] Paragraph (c) requires a lawyer to act competently to safeguard information relating to the representation of a client against unauthorized access by third parties …unauthorized access… does not constitute a violation of paragraph (c) if the lawyer has made reasonable efforts to prevent the access or disclosure …A client may require the lawyer to implement special security measures not required by this Rule or may give informed consent to forgo security measures that would otherwise be required by this Rule.  </a:t>
            </a:r>
          </a:p>
        </p:txBody>
      </p:sp>
      <p:sp>
        <p:nvSpPr>
          <p:cNvPr id="7" name="Rectangle 6"/>
          <p:cNvSpPr/>
          <p:nvPr/>
        </p:nvSpPr>
        <p:spPr>
          <a:xfrm>
            <a:off x="7760535" y="2098967"/>
            <a:ext cx="3891123" cy="461665"/>
          </a:xfrm>
          <a:prstGeom prst="rect">
            <a:avLst/>
          </a:prstGeom>
        </p:spPr>
        <p:txBody>
          <a:bodyPr wrap="square">
            <a:spAutoFit/>
          </a:bodyPr>
          <a:lstStyle/>
          <a:p>
            <a:pPr algn="just"/>
            <a:r>
              <a:rPr lang="en-US" sz="2400" dirty="0">
                <a:solidFill>
                  <a:schemeClr val="tx1">
                    <a:lumMod val="65000"/>
                    <a:lumOff val="35000"/>
                  </a:schemeClr>
                </a:solidFill>
              </a:rPr>
              <a:t>No equivalent to Model Rule</a:t>
            </a:r>
          </a:p>
        </p:txBody>
      </p:sp>
    </p:spTree>
    <p:extLst>
      <p:ext uri="{BB962C8B-B14F-4D97-AF65-F5344CB8AC3E}">
        <p14:creationId xmlns:p14="http://schemas.microsoft.com/office/powerpoint/2010/main" val="359697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249" y="1397665"/>
            <a:ext cx="2607077" cy="269818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4873" y="1416277"/>
            <a:ext cx="2693504" cy="2622994"/>
          </a:xfrm>
          <a:prstGeom prst="rect">
            <a:avLst/>
          </a:prstGeom>
        </p:spPr>
      </p:pic>
      <p:sp>
        <p:nvSpPr>
          <p:cNvPr id="19" name="Oval 18"/>
          <p:cNvSpPr/>
          <p:nvPr/>
        </p:nvSpPr>
        <p:spPr>
          <a:xfrm>
            <a:off x="6207497" y="1451127"/>
            <a:ext cx="2659938" cy="2569412"/>
          </a:xfrm>
          <a:prstGeom prst="ellipse">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Will Bra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224" y="1413586"/>
            <a:ext cx="2592464" cy="2606953"/>
          </a:xfrm>
          <a:prstGeom prst="ellipse">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5400" y="1373569"/>
            <a:ext cx="2634329" cy="2646970"/>
          </a:xfrm>
          <a:prstGeom prst="rect">
            <a:avLst/>
          </a:prstGeom>
        </p:spPr>
      </p:pic>
      <p:sp>
        <p:nvSpPr>
          <p:cNvPr id="2" name="Title 1"/>
          <p:cNvSpPr>
            <a:spLocks noGrp="1"/>
          </p:cNvSpPr>
          <p:nvPr>
            <p:ph type="title"/>
          </p:nvPr>
        </p:nvSpPr>
        <p:spPr/>
        <p:txBody>
          <a:bodyPr>
            <a:normAutofit fontScale="90000"/>
          </a:bodyPr>
          <a:lstStyle/>
          <a:p>
            <a:r>
              <a:rPr lang="en-US" dirty="0">
                <a:solidFill>
                  <a:schemeClr val="tx1">
                    <a:lumMod val="65000"/>
                    <a:lumOff val="35000"/>
                  </a:schemeClr>
                </a:solidFill>
              </a:rPr>
              <a:t>Meet your </a:t>
            </a:r>
            <a:r>
              <a:rPr lang="en-US" dirty="0"/>
              <a:t>panel </a:t>
            </a:r>
            <a:br>
              <a:rPr lang="en-US" dirty="0"/>
            </a:br>
            <a:r>
              <a:rPr lang="en-US" sz="2400" dirty="0"/>
              <a:t>(affiliations for information only)</a:t>
            </a:r>
            <a:endParaRPr lang="en-US" dirty="0"/>
          </a:p>
        </p:txBody>
      </p:sp>
      <p:sp>
        <p:nvSpPr>
          <p:cNvPr id="10" name="Text Placeholder 9"/>
          <p:cNvSpPr>
            <a:spLocks noGrp="1"/>
          </p:cNvSpPr>
          <p:nvPr>
            <p:ph type="body" sz="quarter" idx="10"/>
          </p:nvPr>
        </p:nvSpPr>
        <p:spPr/>
        <p:txBody>
          <a:bodyPr/>
          <a:lstStyle/>
          <a:p>
            <a:endParaRPr lang="en-US" dirty="0"/>
          </a:p>
        </p:txBody>
      </p:sp>
      <p:grpSp>
        <p:nvGrpSpPr>
          <p:cNvPr id="4" name="Group 3"/>
          <p:cNvGrpSpPr/>
          <p:nvPr/>
        </p:nvGrpSpPr>
        <p:grpSpPr>
          <a:xfrm>
            <a:off x="292184" y="1342403"/>
            <a:ext cx="1952817" cy="3675896"/>
            <a:chOff x="1709201" y="1752600"/>
            <a:chExt cx="1952817" cy="3675896"/>
          </a:xfrm>
        </p:grpSpPr>
        <p:sp>
          <p:nvSpPr>
            <p:cNvPr id="17" name="TextBox 16"/>
            <p:cNvSpPr txBox="1"/>
            <p:nvPr/>
          </p:nvSpPr>
          <p:spPr>
            <a:xfrm>
              <a:off x="2550927" y="4597499"/>
              <a:ext cx="1111091" cy="830997"/>
            </a:xfrm>
            <a:prstGeom prst="rect">
              <a:avLst/>
            </a:prstGeom>
            <a:noFill/>
          </p:spPr>
          <p:txBody>
            <a:bodyPr wrap="square" rtlCol="0">
              <a:spAutoFit/>
            </a:bodyPr>
            <a:lstStyle/>
            <a:p>
              <a:pPr algn="ctr"/>
              <a:r>
                <a:rPr lang="en-US" sz="2400" dirty="0">
                  <a:solidFill>
                    <a:schemeClr val="tx1">
                      <a:lumMod val="65000"/>
                      <a:lumOff val="35000"/>
                    </a:schemeClr>
                  </a:solidFill>
                  <a:latin typeface="Bebas Neue" panose="020B0606020202050201" pitchFamily="34" charset="0"/>
                </a:rPr>
                <a:t>Will</a:t>
              </a:r>
            </a:p>
            <a:p>
              <a:pPr algn="ctr"/>
              <a:r>
                <a:rPr lang="en-US" sz="2400" dirty="0">
                  <a:solidFill>
                    <a:schemeClr val="tx1">
                      <a:lumMod val="65000"/>
                      <a:lumOff val="35000"/>
                    </a:schemeClr>
                  </a:solidFill>
                  <a:latin typeface="Bebas Neue" panose="020B0606020202050201" pitchFamily="34" charset="0"/>
                </a:rPr>
                <a:t>Bracker</a:t>
              </a:r>
            </a:p>
          </p:txBody>
        </p:sp>
        <p:sp>
          <p:nvSpPr>
            <p:cNvPr id="18" name="Oval 17"/>
            <p:cNvSpPr/>
            <p:nvPr/>
          </p:nvSpPr>
          <p:spPr>
            <a:xfrm>
              <a:off x="1709201" y="1752600"/>
              <a:ext cx="792137" cy="792137"/>
            </a:xfrm>
            <a:prstGeom prst="ellipse">
              <a:avLst/>
            </a:prstGeom>
            <a:solidFill>
              <a:srgbClr val="018CCF"/>
            </a:solidFill>
            <a:ln w="25400" cap="flat" cmpd="sng" algn="ctr">
              <a:noFill/>
              <a:prstDash val="solid"/>
            </a:ln>
            <a:effectLst/>
          </p:spPr>
          <p:txBody>
            <a:bodyPr lIns="0" tIns="0" rIns="0" bIns="0" rtlCol="0" anchor="ctr"/>
            <a:lstStyle/>
            <a:p>
              <a:pPr algn="ctr">
                <a:defRPr/>
              </a:pPr>
              <a:r>
                <a:rPr lang="en-US" sz="2000" kern="0" dirty="0">
                  <a:solidFill>
                    <a:schemeClr val="bg1"/>
                  </a:solidFill>
                  <a:latin typeface="+mj-lt"/>
                </a:rPr>
                <a:t>Cox</a:t>
              </a:r>
            </a:p>
          </p:txBody>
        </p:sp>
      </p:grpSp>
      <p:grpSp>
        <p:nvGrpSpPr>
          <p:cNvPr id="5" name="Group 4"/>
          <p:cNvGrpSpPr/>
          <p:nvPr/>
        </p:nvGrpSpPr>
        <p:grpSpPr>
          <a:xfrm>
            <a:off x="6173931" y="1334226"/>
            <a:ext cx="2131213" cy="3669954"/>
            <a:chOff x="4841959" y="1744423"/>
            <a:chExt cx="2131213" cy="3669954"/>
          </a:xfrm>
        </p:grpSpPr>
        <p:sp>
          <p:nvSpPr>
            <p:cNvPr id="7" name="TextBox 6"/>
            <p:cNvSpPr txBox="1"/>
            <p:nvPr/>
          </p:nvSpPr>
          <p:spPr>
            <a:xfrm>
              <a:off x="5539403" y="4583380"/>
              <a:ext cx="1433769" cy="830997"/>
            </a:xfrm>
            <a:prstGeom prst="rect">
              <a:avLst/>
            </a:prstGeom>
            <a:noFill/>
          </p:spPr>
          <p:txBody>
            <a:bodyPr wrap="square" rtlCol="0">
              <a:spAutoFit/>
            </a:bodyPr>
            <a:lstStyle/>
            <a:p>
              <a:pPr algn="ctr"/>
              <a:r>
                <a:rPr lang="en-US" sz="2400" dirty="0">
                  <a:solidFill>
                    <a:schemeClr val="tx1">
                      <a:lumMod val="65000"/>
                      <a:lumOff val="35000"/>
                    </a:schemeClr>
                  </a:solidFill>
                  <a:latin typeface="Bebas Neue" panose="020B0606020202050201" pitchFamily="34" charset="0"/>
                </a:rPr>
                <a:t>Johnny Lee</a:t>
              </a:r>
            </a:p>
          </p:txBody>
        </p:sp>
        <p:sp>
          <p:nvSpPr>
            <p:cNvPr id="22" name="Oval 21"/>
            <p:cNvSpPr/>
            <p:nvPr/>
          </p:nvSpPr>
          <p:spPr>
            <a:xfrm>
              <a:off x="4841959" y="1744423"/>
              <a:ext cx="792137" cy="792137"/>
            </a:xfrm>
            <a:prstGeom prst="ellipse">
              <a:avLst/>
            </a:prstGeom>
            <a:solidFill>
              <a:srgbClr val="018CCF"/>
            </a:solidFill>
            <a:ln w="25400" cap="flat" cmpd="sng" algn="ctr">
              <a:noFill/>
              <a:prstDash val="solid"/>
            </a:ln>
            <a:effectLst/>
          </p:spPr>
          <p:txBody>
            <a:bodyPr lIns="0" tIns="0" rIns="0" bIns="0" rtlCol="0" anchor="ctr"/>
            <a:lstStyle/>
            <a:p>
              <a:pPr algn="ctr">
                <a:defRPr/>
              </a:pPr>
              <a:r>
                <a:rPr lang="en-US" sz="1100" kern="0" dirty="0">
                  <a:solidFill>
                    <a:schemeClr val="bg1"/>
                  </a:solidFill>
                  <a:latin typeface="+mj-lt"/>
                </a:rPr>
                <a:t>Grant</a:t>
              </a:r>
            </a:p>
            <a:p>
              <a:pPr algn="ctr">
                <a:defRPr/>
              </a:pPr>
              <a:r>
                <a:rPr lang="en-US" sz="1100" kern="0" dirty="0">
                  <a:solidFill>
                    <a:schemeClr val="bg1"/>
                  </a:solidFill>
                  <a:latin typeface="+mj-lt"/>
                </a:rPr>
                <a:t>Thornton</a:t>
              </a:r>
            </a:p>
          </p:txBody>
        </p:sp>
      </p:grpSp>
      <p:grpSp>
        <p:nvGrpSpPr>
          <p:cNvPr id="8" name="Group 7"/>
          <p:cNvGrpSpPr/>
          <p:nvPr/>
        </p:nvGrpSpPr>
        <p:grpSpPr>
          <a:xfrm>
            <a:off x="9136909" y="1342403"/>
            <a:ext cx="2154241" cy="3661778"/>
            <a:chOff x="7839793" y="1752600"/>
            <a:chExt cx="2154241" cy="3661778"/>
          </a:xfrm>
        </p:grpSpPr>
        <p:sp>
          <p:nvSpPr>
            <p:cNvPr id="12" name="TextBox 11"/>
            <p:cNvSpPr txBox="1"/>
            <p:nvPr/>
          </p:nvSpPr>
          <p:spPr>
            <a:xfrm>
              <a:off x="8555732" y="4583381"/>
              <a:ext cx="1438302" cy="830997"/>
            </a:xfrm>
            <a:prstGeom prst="rect">
              <a:avLst/>
            </a:prstGeom>
            <a:noFill/>
          </p:spPr>
          <p:txBody>
            <a:bodyPr wrap="square" rtlCol="0">
              <a:spAutoFit/>
            </a:bodyPr>
            <a:lstStyle/>
            <a:p>
              <a:pPr algn="ctr"/>
              <a:r>
                <a:rPr lang="en-US" sz="2400" dirty="0" err="1">
                  <a:solidFill>
                    <a:schemeClr val="tx1">
                      <a:lumMod val="65000"/>
                      <a:lumOff val="35000"/>
                    </a:schemeClr>
                  </a:solidFill>
                  <a:latin typeface="Bebas Neue" panose="020B0606020202050201" pitchFamily="34" charset="0"/>
                </a:rPr>
                <a:t>Manoj</a:t>
              </a:r>
              <a:endParaRPr lang="en-US" sz="2400" dirty="0">
                <a:solidFill>
                  <a:schemeClr val="tx1">
                    <a:lumMod val="65000"/>
                    <a:lumOff val="35000"/>
                  </a:schemeClr>
                </a:solidFill>
                <a:latin typeface="Bebas Neue" panose="020B0606020202050201" pitchFamily="34" charset="0"/>
              </a:endParaRPr>
            </a:p>
            <a:p>
              <a:pPr algn="ctr"/>
              <a:r>
                <a:rPr lang="en-US" sz="2400" dirty="0">
                  <a:solidFill>
                    <a:schemeClr val="tx1">
                      <a:lumMod val="65000"/>
                      <a:lumOff val="35000"/>
                    </a:schemeClr>
                  </a:solidFill>
                  <a:latin typeface="Bebas Neue" panose="020B0606020202050201" pitchFamily="34" charset="0"/>
                </a:rPr>
                <a:t>Mishra</a:t>
              </a:r>
            </a:p>
          </p:txBody>
        </p:sp>
        <p:sp>
          <p:nvSpPr>
            <p:cNvPr id="26" name="Oval 25"/>
            <p:cNvSpPr/>
            <p:nvPr/>
          </p:nvSpPr>
          <p:spPr>
            <a:xfrm>
              <a:off x="7839793" y="1752600"/>
              <a:ext cx="792137" cy="792137"/>
            </a:xfrm>
            <a:prstGeom prst="ellipse">
              <a:avLst/>
            </a:prstGeom>
            <a:solidFill>
              <a:srgbClr val="018CCF"/>
            </a:solidFill>
            <a:ln w="25400" cap="flat" cmpd="sng" algn="ctr">
              <a:noFill/>
              <a:prstDash val="solid"/>
            </a:ln>
            <a:effectLst/>
          </p:spPr>
          <p:txBody>
            <a:bodyPr lIns="0" tIns="0" rIns="0" bIns="0" rtlCol="0" anchor="ctr"/>
            <a:lstStyle/>
            <a:p>
              <a:pPr algn="ctr">
                <a:defRPr/>
              </a:pPr>
              <a:r>
                <a:rPr lang="en-US" sz="2000" kern="0" dirty="0">
                  <a:solidFill>
                    <a:schemeClr val="bg1"/>
                  </a:solidFill>
                  <a:latin typeface="+mj-lt"/>
                </a:rPr>
                <a:t>SAP</a:t>
              </a:r>
            </a:p>
          </p:txBody>
        </p:sp>
      </p:grpSp>
      <p:grpSp>
        <p:nvGrpSpPr>
          <p:cNvPr id="23" name="Group 22"/>
          <p:cNvGrpSpPr/>
          <p:nvPr/>
        </p:nvGrpSpPr>
        <p:grpSpPr>
          <a:xfrm>
            <a:off x="3229530" y="1342403"/>
            <a:ext cx="2176957" cy="3670962"/>
            <a:chOff x="4841959" y="1744423"/>
            <a:chExt cx="2176957" cy="3670962"/>
          </a:xfrm>
        </p:grpSpPr>
        <p:sp>
          <p:nvSpPr>
            <p:cNvPr id="25" name="TextBox 24"/>
            <p:cNvSpPr txBox="1"/>
            <p:nvPr/>
          </p:nvSpPr>
          <p:spPr>
            <a:xfrm>
              <a:off x="5585147" y="4584388"/>
              <a:ext cx="1433769" cy="830997"/>
            </a:xfrm>
            <a:prstGeom prst="rect">
              <a:avLst/>
            </a:prstGeom>
            <a:noFill/>
          </p:spPr>
          <p:txBody>
            <a:bodyPr wrap="square" rtlCol="0">
              <a:spAutoFit/>
            </a:bodyPr>
            <a:lstStyle/>
            <a:p>
              <a:pPr algn="ctr"/>
              <a:r>
                <a:rPr lang="en-US" sz="2400" dirty="0">
                  <a:solidFill>
                    <a:schemeClr val="tx1">
                      <a:lumMod val="65000"/>
                      <a:lumOff val="35000"/>
                    </a:schemeClr>
                  </a:solidFill>
                  <a:latin typeface="Bebas Neue" panose="020B0606020202050201" pitchFamily="34" charset="0"/>
                </a:rPr>
                <a:t>Rachel</a:t>
              </a:r>
            </a:p>
            <a:p>
              <a:pPr algn="ctr"/>
              <a:r>
                <a:rPr lang="en-US" sz="2400" dirty="0" err="1">
                  <a:solidFill>
                    <a:schemeClr val="tx1">
                      <a:lumMod val="65000"/>
                      <a:lumOff val="35000"/>
                    </a:schemeClr>
                  </a:solidFill>
                  <a:latin typeface="Bebas Neue" panose="020B0606020202050201" pitchFamily="34" charset="0"/>
                </a:rPr>
                <a:t>Hulkower</a:t>
              </a:r>
              <a:endParaRPr lang="en-US" sz="2400" dirty="0">
                <a:solidFill>
                  <a:schemeClr val="tx1">
                    <a:lumMod val="65000"/>
                    <a:lumOff val="35000"/>
                  </a:schemeClr>
                </a:solidFill>
                <a:latin typeface="Bebas Neue" panose="020B0606020202050201" pitchFamily="34" charset="0"/>
              </a:endParaRPr>
            </a:p>
          </p:txBody>
        </p:sp>
        <p:sp>
          <p:nvSpPr>
            <p:cNvPr id="29" name="Oval 28"/>
            <p:cNvSpPr/>
            <p:nvPr/>
          </p:nvSpPr>
          <p:spPr>
            <a:xfrm>
              <a:off x="4841959" y="1744423"/>
              <a:ext cx="792137" cy="792137"/>
            </a:xfrm>
            <a:prstGeom prst="ellipse">
              <a:avLst/>
            </a:prstGeom>
            <a:solidFill>
              <a:srgbClr val="018CCF"/>
            </a:solidFill>
            <a:ln w="25400" cap="flat" cmpd="sng" algn="ctr">
              <a:noFill/>
              <a:prstDash val="solid"/>
            </a:ln>
            <a:effectLst/>
          </p:spPr>
          <p:txBody>
            <a:bodyPr lIns="0" tIns="0" rIns="0" bIns="0" rtlCol="0" anchor="ctr"/>
            <a:lstStyle/>
            <a:p>
              <a:pPr algn="ctr">
                <a:defRPr/>
              </a:pPr>
              <a:r>
                <a:rPr lang="en-US" sz="2000" kern="0" dirty="0">
                  <a:solidFill>
                    <a:schemeClr val="bg1"/>
                  </a:solidFill>
                  <a:latin typeface="+mj-lt"/>
                </a:rPr>
                <a:t>CDC</a:t>
              </a:r>
            </a:p>
          </p:txBody>
        </p:sp>
      </p:grpSp>
      <p:sp>
        <p:nvSpPr>
          <p:cNvPr id="3" name="Rectangle 2"/>
          <p:cNvSpPr/>
          <p:nvPr/>
        </p:nvSpPr>
        <p:spPr>
          <a:xfrm>
            <a:off x="3459396" y="4991383"/>
            <a:ext cx="2450930" cy="1323439"/>
          </a:xfrm>
          <a:prstGeom prst="rect">
            <a:avLst/>
          </a:prstGeom>
        </p:spPr>
        <p:txBody>
          <a:bodyPr wrap="square">
            <a:spAutoFit/>
          </a:bodyPr>
          <a:lstStyle/>
          <a:p>
            <a:pPr algn="ctr"/>
            <a:r>
              <a:rPr lang="en-US" sz="1600" dirty="0">
                <a:solidFill>
                  <a:srgbClr val="595959"/>
                </a:solidFill>
              </a:rPr>
              <a:t>(J.D. ’13)</a:t>
            </a:r>
          </a:p>
          <a:p>
            <a:pPr algn="ctr"/>
            <a:r>
              <a:rPr lang="en-US" sz="1600" dirty="0">
                <a:solidFill>
                  <a:srgbClr val="595959"/>
                </a:solidFill>
              </a:rPr>
              <a:t>Public Health Analyst, Public Health Law Program-CPTS</a:t>
            </a:r>
          </a:p>
          <a:p>
            <a:pPr algn="ctr"/>
            <a:r>
              <a:rPr lang="en-US" sz="1600" dirty="0">
                <a:solidFill>
                  <a:srgbClr val="595959"/>
                </a:solidFill>
              </a:rPr>
              <a:t>Centers for Disease Control</a:t>
            </a:r>
          </a:p>
        </p:txBody>
      </p:sp>
      <p:sp>
        <p:nvSpPr>
          <p:cNvPr id="24" name="Rectangle 23"/>
          <p:cNvSpPr/>
          <p:nvPr/>
        </p:nvSpPr>
        <p:spPr>
          <a:xfrm>
            <a:off x="6423648" y="4991384"/>
            <a:ext cx="2731751" cy="1323439"/>
          </a:xfrm>
          <a:prstGeom prst="rect">
            <a:avLst/>
          </a:prstGeom>
        </p:spPr>
        <p:txBody>
          <a:bodyPr wrap="square">
            <a:spAutoFit/>
          </a:bodyPr>
          <a:lstStyle/>
          <a:p>
            <a:pPr algn="ctr"/>
            <a:r>
              <a:rPr lang="en-US" sz="1600" dirty="0">
                <a:solidFill>
                  <a:srgbClr val="595959"/>
                </a:solidFill>
              </a:rPr>
              <a:t>(J.D. ’99)</a:t>
            </a:r>
          </a:p>
          <a:p>
            <a:pPr algn="ctr"/>
            <a:r>
              <a:rPr lang="en-US" sz="1600" dirty="0">
                <a:solidFill>
                  <a:srgbClr val="595959"/>
                </a:solidFill>
              </a:rPr>
              <a:t>Principal and National Practice Leader, Forensic Technology,</a:t>
            </a:r>
          </a:p>
          <a:p>
            <a:pPr algn="ctr"/>
            <a:r>
              <a:rPr lang="en-US" sz="1600" dirty="0">
                <a:solidFill>
                  <a:srgbClr val="595959"/>
                </a:solidFill>
              </a:rPr>
              <a:t>Grant Thornton</a:t>
            </a:r>
          </a:p>
          <a:p>
            <a:pPr algn="ctr"/>
            <a:endParaRPr lang="en-US" sz="1600" dirty="0">
              <a:solidFill>
                <a:srgbClr val="595959"/>
              </a:solidFill>
            </a:endParaRPr>
          </a:p>
        </p:txBody>
      </p:sp>
      <p:sp>
        <p:nvSpPr>
          <p:cNvPr id="27" name="Rectangle 26"/>
          <p:cNvSpPr/>
          <p:nvPr/>
        </p:nvSpPr>
        <p:spPr>
          <a:xfrm>
            <a:off x="688252" y="4991383"/>
            <a:ext cx="2065178" cy="1077218"/>
          </a:xfrm>
          <a:prstGeom prst="rect">
            <a:avLst/>
          </a:prstGeom>
        </p:spPr>
        <p:txBody>
          <a:bodyPr wrap="square">
            <a:spAutoFit/>
          </a:bodyPr>
          <a:lstStyle/>
          <a:p>
            <a:pPr algn="ctr"/>
            <a:r>
              <a:rPr lang="en-US" sz="1600" dirty="0">
                <a:solidFill>
                  <a:srgbClr val="595959"/>
                </a:solidFill>
              </a:rPr>
              <a:t>(J.D. ’12)</a:t>
            </a:r>
          </a:p>
          <a:p>
            <a:pPr algn="ctr"/>
            <a:r>
              <a:rPr lang="en-US" sz="1600" dirty="0">
                <a:solidFill>
                  <a:srgbClr val="595959"/>
                </a:solidFill>
              </a:rPr>
              <a:t>Senior Director of Privacy and Policy,</a:t>
            </a:r>
          </a:p>
          <a:p>
            <a:pPr algn="ctr"/>
            <a:r>
              <a:rPr lang="en-US" sz="1600" dirty="0">
                <a:solidFill>
                  <a:srgbClr val="595959"/>
                </a:solidFill>
              </a:rPr>
              <a:t>Cox Communications</a:t>
            </a:r>
          </a:p>
        </p:txBody>
      </p:sp>
      <p:sp>
        <p:nvSpPr>
          <p:cNvPr id="28" name="Rectangle 27"/>
          <p:cNvSpPr/>
          <p:nvPr/>
        </p:nvSpPr>
        <p:spPr>
          <a:xfrm>
            <a:off x="9603126" y="5001999"/>
            <a:ext cx="2186603" cy="1077218"/>
          </a:xfrm>
          <a:prstGeom prst="rect">
            <a:avLst/>
          </a:prstGeom>
        </p:spPr>
        <p:txBody>
          <a:bodyPr wrap="square">
            <a:spAutoFit/>
          </a:bodyPr>
          <a:lstStyle/>
          <a:p>
            <a:pPr algn="ctr"/>
            <a:r>
              <a:rPr lang="en-US" sz="1600" dirty="0">
                <a:solidFill>
                  <a:srgbClr val="595959"/>
                </a:solidFill>
              </a:rPr>
              <a:t>(J.D. ’02)</a:t>
            </a:r>
          </a:p>
          <a:p>
            <a:pPr algn="ctr"/>
            <a:r>
              <a:rPr lang="en-US" sz="1600" dirty="0">
                <a:solidFill>
                  <a:srgbClr val="595959"/>
                </a:solidFill>
              </a:rPr>
              <a:t>Director of Contracts,</a:t>
            </a:r>
          </a:p>
          <a:p>
            <a:pPr algn="ctr"/>
            <a:r>
              <a:rPr lang="en-US" sz="1600" dirty="0">
                <a:solidFill>
                  <a:srgbClr val="595959"/>
                </a:solidFill>
              </a:rPr>
              <a:t>SAP National Security Services</a:t>
            </a:r>
          </a:p>
        </p:txBody>
      </p:sp>
      <p:sp>
        <p:nvSpPr>
          <p:cNvPr id="31" name="Rectangle 30"/>
          <p:cNvSpPr/>
          <p:nvPr/>
        </p:nvSpPr>
        <p:spPr>
          <a:xfrm>
            <a:off x="3738386" y="6425901"/>
            <a:ext cx="1897177" cy="338554"/>
          </a:xfrm>
          <a:prstGeom prst="rect">
            <a:avLst/>
          </a:prstGeom>
        </p:spPr>
        <p:txBody>
          <a:bodyPr wrap="square">
            <a:spAutoFit/>
          </a:bodyPr>
          <a:lstStyle/>
          <a:p>
            <a:pPr algn="ctr"/>
            <a:r>
              <a:rPr lang="en-US" sz="1600" dirty="0">
                <a:solidFill>
                  <a:srgbClr val="018CCF"/>
                </a:solidFill>
              </a:rPr>
              <a:t>rhulkower@cdc.gov</a:t>
            </a:r>
          </a:p>
        </p:txBody>
      </p:sp>
      <p:sp>
        <p:nvSpPr>
          <p:cNvPr id="32" name="Rectangle 31"/>
          <p:cNvSpPr/>
          <p:nvPr/>
        </p:nvSpPr>
        <p:spPr>
          <a:xfrm>
            <a:off x="543042" y="6425901"/>
            <a:ext cx="2292825" cy="338554"/>
          </a:xfrm>
          <a:prstGeom prst="rect">
            <a:avLst/>
          </a:prstGeom>
        </p:spPr>
        <p:txBody>
          <a:bodyPr wrap="square">
            <a:spAutoFit/>
          </a:bodyPr>
          <a:lstStyle/>
          <a:p>
            <a:pPr algn="ctr"/>
            <a:r>
              <a:rPr lang="en-US" sz="1600" dirty="0">
                <a:solidFill>
                  <a:srgbClr val="018CCF"/>
                </a:solidFill>
              </a:rPr>
              <a:t>will.bracker@cox.com</a:t>
            </a:r>
          </a:p>
        </p:txBody>
      </p:sp>
      <p:sp>
        <p:nvSpPr>
          <p:cNvPr id="33" name="Rectangle 32"/>
          <p:cNvSpPr/>
          <p:nvPr/>
        </p:nvSpPr>
        <p:spPr>
          <a:xfrm>
            <a:off x="6441846" y="6425901"/>
            <a:ext cx="2292825" cy="338554"/>
          </a:xfrm>
          <a:prstGeom prst="rect">
            <a:avLst/>
          </a:prstGeom>
        </p:spPr>
        <p:txBody>
          <a:bodyPr wrap="square">
            <a:spAutoFit/>
          </a:bodyPr>
          <a:lstStyle/>
          <a:p>
            <a:pPr algn="ctr"/>
            <a:r>
              <a:rPr lang="en-US" sz="1600" dirty="0">
                <a:solidFill>
                  <a:srgbClr val="018CCF"/>
                </a:solidFill>
              </a:rPr>
              <a:t>j.lee@us.gt.com</a:t>
            </a:r>
          </a:p>
        </p:txBody>
      </p:sp>
      <p:sp>
        <p:nvSpPr>
          <p:cNvPr id="34" name="Rectangle 33"/>
          <p:cNvSpPr/>
          <p:nvPr/>
        </p:nvSpPr>
        <p:spPr>
          <a:xfrm>
            <a:off x="9136909" y="6425901"/>
            <a:ext cx="2912661" cy="338554"/>
          </a:xfrm>
          <a:prstGeom prst="rect">
            <a:avLst/>
          </a:prstGeom>
        </p:spPr>
        <p:txBody>
          <a:bodyPr wrap="square">
            <a:spAutoFit/>
          </a:bodyPr>
          <a:lstStyle/>
          <a:p>
            <a:pPr algn="ctr"/>
            <a:r>
              <a:rPr lang="en-US" sz="1600" dirty="0">
                <a:solidFill>
                  <a:srgbClr val="018CCF"/>
                </a:solidFill>
              </a:rPr>
              <a:t>manoj.mishra1948@gmail.com</a:t>
            </a:r>
          </a:p>
        </p:txBody>
      </p:sp>
    </p:spTree>
    <p:extLst>
      <p:ext uri="{BB962C8B-B14F-4D97-AF65-F5344CB8AC3E}">
        <p14:creationId xmlns:p14="http://schemas.microsoft.com/office/powerpoint/2010/main" val="2355779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11" y="381000"/>
            <a:ext cx="11175647" cy="609600"/>
          </a:xfrm>
        </p:spPr>
        <p:txBody>
          <a:bodyPr>
            <a:normAutofit fontScale="90000"/>
          </a:bodyPr>
          <a:lstStyle/>
          <a:p>
            <a:r>
              <a:rPr lang="en-US" dirty="0">
                <a:solidFill>
                  <a:schemeClr val="tx1">
                    <a:lumMod val="65000"/>
                    <a:lumOff val="35000"/>
                  </a:schemeClr>
                </a:solidFill>
              </a:rPr>
              <a:t>Rule 1.6 </a:t>
            </a:r>
            <a:r>
              <a:rPr lang="en-US" dirty="0"/>
              <a:t>Comments</a:t>
            </a:r>
          </a:p>
        </p:txBody>
      </p:sp>
      <p:sp>
        <p:nvSpPr>
          <p:cNvPr id="3" name="Text Placeholder 2"/>
          <p:cNvSpPr>
            <a:spLocks noGrp="1"/>
          </p:cNvSpPr>
          <p:nvPr>
            <p:ph type="body" sz="quarter" idx="10"/>
          </p:nvPr>
        </p:nvSpPr>
        <p:spPr>
          <a:xfrm>
            <a:off x="758678" y="1405071"/>
            <a:ext cx="4840956" cy="381000"/>
          </a:xfrm>
        </p:spPr>
        <p:txBody>
          <a:bodyPr/>
          <a:lstStyle/>
          <a:p>
            <a:r>
              <a:rPr lang="en-US" dirty="0">
                <a:solidFill>
                  <a:srgbClr val="018CCF"/>
                </a:solidFill>
              </a:rPr>
              <a:t>Model Rule</a:t>
            </a:r>
          </a:p>
          <a:p>
            <a:endParaRPr lang="en-US" dirty="0"/>
          </a:p>
        </p:txBody>
      </p:sp>
      <p:sp>
        <p:nvSpPr>
          <p:cNvPr id="6" name="Text Placeholder 2"/>
          <p:cNvSpPr txBox="1">
            <a:spLocks/>
          </p:cNvSpPr>
          <p:nvPr/>
        </p:nvSpPr>
        <p:spPr>
          <a:xfrm>
            <a:off x="7025381" y="1405071"/>
            <a:ext cx="4840956" cy="381000"/>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2400" kern="1200">
                <a:solidFill>
                  <a:schemeClr val="tx1">
                    <a:lumMod val="65000"/>
                    <a:lumOff val="3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18CCF"/>
                </a:solidFill>
              </a:rPr>
              <a:t>Georgia Rule</a:t>
            </a:r>
          </a:p>
          <a:p>
            <a:endParaRPr lang="en-US" dirty="0"/>
          </a:p>
        </p:txBody>
      </p:sp>
      <p:sp>
        <p:nvSpPr>
          <p:cNvPr id="9" name="Rectangle 8"/>
          <p:cNvSpPr/>
          <p:nvPr/>
        </p:nvSpPr>
        <p:spPr>
          <a:xfrm>
            <a:off x="521535" y="1980857"/>
            <a:ext cx="6879123" cy="4524315"/>
          </a:xfrm>
          <a:prstGeom prst="rect">
            <a:avLst/>
          </a:prstGeom>
        </p:spPr>
        <p:txBody>
          <a:bodyPr wrap="square">
            <a:spAutoFit/>
          </a:bodyPr>
          <a:lstStyle/>
          <a:p>
            <a:pPr algn="just"/>
            <a:r>
              <a:rPr lang="en-US" sz="2400" dirty="0">
                <a:solidFill>
                  <a:schemeClr val="tx1">
                    <a:lumMod val="65000"/>
                    <a:lumOff val="35000"/>
                  </a:schemeClr>
                </a:solidFill>
              </a:rPr>
              <a:t>[19] When transmitting a communication that includes information relating to the representation of a client, the lawyer must take reasonable precautions... This duty, however, does not require that the lawyer use special security measures if the method of communication affords a reasonable expectation of privacy... Factors to be considered in determining the reasonableness of the lawyer's expectation of confidentiality include the sensitivity of the information and the extent to which the privacy of the communication is protected by law or by a confidentiality agreement. </a:t>
            </a:r>
          </a:p>
        </p:txBody>
      </p:sp>
      <p:sp>
        <p:nvSpPr>
          <p:cNvPr id="7" name="Rectangle 6"/>
          <p:cNvSpPr/>
          <p:nvPr/>
        </p:nvSpPr>
        <p:spPr>
          <a:xfrm>
            <a:off x="7760535" y="2098967"/>
            <a:ext cx="3891123" cy="461665"/>
          </a:xfrm>
          <a:prstGeom prst="rect">
            <a:avLst/>
          </a:prstGeom>
        </p:spPr>
        <p:txBody>
          <a:bodyPr wrap="square">
            <a:spAutoFit/>
          </a:bodyPr>
          <a:lstStyle/>
          <a:p>
            <a:pPr algn="just"/>
            <a:r>
              <a:rPr lang="en-US" sz="2400" dirty="0">
                <a:solidFill>
                  <a:schemeClr val="tx1">
                    <a:lumMod val="65000"/>
                    <a:lumOff val="35000"/>
                  </a:schemeClr>
                </a:solidFill>
              </a:rPr>
              <a:t>No equivalent to Model Rule</a:t>
            </a:r>
          </a:p>
        </p:txBody>
      </p:sp>
    </p:spTree>
    <p:extLst>
      <p:ext uri="{BB962C8B-B14F-4D97-AF65-F5344CB8AC3E}">
        <p14:creationId xmlns:p14="http://schemas.microsoft.com/office/powerpoint/2010/main" val="520752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05570" y="990600"/>
            <a:ext cx="6076060" cy="381000"/>
          </a:xfrm>
        </p:spPr>
        <p:txBody>
          <a:bodyPr/>
          <a:lstStyle/>
          <a:p>
            <a:r>
              <a:rPr lang="en-US" dirty="0"/>
              <a:t>Cloud Ethics Opinions Around the U.S.</a:t>
            </a:r>
          </a:p>
        </p:txBody>
      </p:sp>
      <p:sp>
        <p:nvSpPr>
          <p:cNvPr id="3" name="Title 2"/>
          <p:cNvSpPr>
            <a:spLocks noGrp="1"/>
          </p:cNvSpPr>
          <p:nvPr>
            <p:ph type="title"/>
          </p:nvPr>
        </p:nvSpPr>
        <p:spPr/>
        <p:txBody>
          <a:bodyPr/>
          <a:lstStyle/>
          <a:p>
            <a:r>
              <a:rPr lang="en-US" dirty="0"/>
              <a:t>ABA Legal Technology Resource Center</a:t>
            </a:r>
          </a:p>
        </p:txBody>
      </p:sp>
      <p:sp>
        <p:nvSpPr>
          <p:cNvPr id="4" name="Rectangle 3">
            <a:hlinkClick r:id="rId3"/>
          </p:cNvPr>
          <p:cNvSpPr/>
          <p:nvPr/>
        </p:nvSpPr>
        <p:spPr>
          <a:xfrm>
            <a:off x="726393" y="2967335"/>
            <a:ext cx="11041166" cy="646331"/>
          </a:xfrm>
          <a:prstGeom prst="rect">
            <a:avLst/>
          </a:prstGeom>
        </p:spPr>
        <p:txBody>
          <a:bodyPr wrap="square">
            <a:spAutoFit/>
          </a:bodyPr>
          <a:lstStyle/>
          <a:p>
            <a:r>
              <a:rPr lang="en-US" dirty="0">
                <a:hlinkClick r:id="rId3"/>
              </a:rPr>
              <a:t>http://www.americanbar.org/groups/departments_offices/legal_technology_resources/resources/charts_fyis/cloud-ethics-chart.html </a:t>
            </a:r>
            <a:endParaRPr lang="en-US" dirty="0"/>
          </a:p>
        </p:txBody>
      </p:sp>
    </p:spTree>
    <p:extLst>
      <p:ext uri="{BB962C8B-B14F-4D97-AF65-F5344CB8AC3E}">
        <p14:creationId xmlns:p14="http://schemas.microsoft.com/office/powerpoint/2010/main" val="3610098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4832092"/>
          </a:xfrm>
          <a:prstGeom prst="rect">
            <a:avLst/>
          </a:prstGeom>
        </p:spPr>
        <p:txBody>
          <a:bodyPr wrap="square">
            <a:spAutoFit/>
          </a:bodyPr>
          <a:lstStyle/>
          <a:p>
            <a:r>
              <a:rPr lang="en-US" sz="2800" dirty="0">
                <a:latin typeface="Bebas Neue" panose="020B0606020202050201"/>
              </a:rPr>
              <a:t>“Cloud computing” is defined as </a:t>
            </a:r>
          </a:p>
          <a:p>
            <a:r>
              <a:rPr lang="en-US" sz="2800" dirty="0">
                <a:latin typeface="Bebas Neue" panose="020B0606020202050201"/>
              </a:rPr>
              <a:t>“Internet-based computing in which large groups of remote servers are networked so as to allow sharing of data-processing tasks, centralized data storage, and online access to computer services or resources.”</a:t>
            </a:r>
          </a:p>
          <a:p>
            <a:r>
              <a:rPr lang="en-US" sz="2800" dirty="0">
                <a:latin typeface="Bebas Neue" panose="020B0606020202050201"/>
              </a:rPr>
              <a:t>It is also defined as “A model of computer use in which services stored on the internet are provided to users on a temporary basis.”</a:t>
            </a:r>
          </a:p>
          <a:p>
            <a:r>
              <a:rPr lang="en-US" sz="2800" dirty="0">
                <a:latin typeface="Bebas Neue" panose="020B0606020202050201"/>
              </a:rPr>
              <a:t>Because cloud computing involves the use of a third party as a provider of services and involves the storage and use of data at a remote location that is also used by others outside an individual law firm, </a:t>
            </a:r>
          </a:p>
          <a:p>
            <a:r>
              <a:rPr lang="en-US" sz="2800" dirty="0">
                <a:latin typeface="Bebas Neue" panose="020B0606020202050201"/>
              </a:rPr>
              <a:t>the use of cloud computing raises ethics concerns of confidentiality, competence, and proper supervision of nonlawyers.  </a:t>
            </a:r>
          </a:p>
        </p:txBody>
      </p:sp>
    </p:spTree>
    <p:extLst>
      <p:ext uri="{BB962C8B-B14F-4D97-AF65-F5344CB8AC3E}">
        <p14:creationId xmlns:p14="http://schemas.microsoft.com/office/powerpoint/2010/main" val="1657883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3539430"/>
          </a:xfrm>
          <a:prstGeom prst="rect">
            <a:avLst/>
          </a:prstGeom>
        </p:spPr>
        <p:txBody>
          <a:bodyPr wrap="square">
            <a:spAutoFit/>
          </a:bodyPr>
          <a:lstStyle/>
          <a:p>
            <a:r>
              <a:rPr lang="en-US" sz="2800" dirty="0">
                <a:latin typeface="Bebas Neue" panose="020B0606020202050201"/>
              </a:rPr>
              <a:t>The main concern regarding cloud computing relates to confidentiality. </a:t>
            </a:r>
          </a:p>
          <a:p>
            <a:r>
              <a:rPr lang="en-US" sz="2800" dirty="0">
                <a:latin typeface="Bebas Neue" panose="020B0606020202050201"/>
              </a:rPr>
              <a:t>A lawyer may not voluntarily disclose any information relating to a client’s representation without either application of an exception to the confidentiality rule or the client’s informed consent. </a:t>
            </a:r>
          </a:p>
          <a:p>
            <a:r>
              <a:rPr lang="en-US" sz="2800" dirty="0">
                <a:latin typeface="Bebas Neue" panose="020B0606020202050201"/>
              </a:rPr>
              <a:t>A lawyer has the obligation to ensure that confidentiality of information is maintained by nonlawyers under the lawyer’s supervision, </a:t>
            </a:r>
          </a:p>
          <a:p>
            <a:r>
              <a:rPr lang="en-US" sz="2800" dirty="0">
                <a:latin typeface="Bebas Neue" panose="020B0606020202050201"/>
              </a:rPr>
              <a:t>including nonlawyers that are third parties used by the lawyer in the provision of legal services. </a:t>
            </a:r>
          </a:p>
        </p:txBody>
      </p:sp>
    </p:spTree>
    <p:extLst>
      <p:ext uri="{BB962C8B-B14F-4D97-AF65-F5344CB8AC3E}">
        <p14:creationId xmlns:p14="http://schemas.microsoft.com/office/powerpoint/2010/main" val="39913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3970318"/>
          </a:xfrm>
          <a:prstGeom prst="rect">
            <a:avLst/>
          </a:prstGeom>
        </p:spPr>
        <p:txBody>
          <a:bodyPr wrap="square">
            <a:spAutoFit/>
          </a:bodyPr>
          <a:lstStyle/>
          <a:p>
            <a:r>
              <a:rPr lang="en-US" sz="2800" dirty="0">
                <a:latin typeface="Bebas Neue" panose="020B0606020202050201"/>
              </a:rPr>
              <a:t>Additionally, lawyers have an obligation to remain current not only in developments in the law, but also developments in technology that affect the practice of law. </a:t>
            </a:r>
          </a:p>
          <a:p>
            <a:r>
              <a:rPr lang="en-US" sz="2800" dirty="0">
                <a:latin typeface="Bebas Neue" panose="020B0606020202050201"/>
              </a:rPr>
              <a:t>Lawyers who use cloud computing therefore have an ethical obligation </a:t>
            </a:r>
          </a:p>
          <a:p>
            <a:r>
              <a:rPr lang="en-US" sz="2800" dirty="0">
                <a:latin typeface="Bebas Neue" panose="020B0606020202050201"/>
              </a:rPr>
              <a:t>to understand the technology they are using and </a:t>
            </a:r>
          </a:p>
          <a:p>
            <a:r>
              <a:rPr lang="en-US" sz="2800" dirty="0">
                <a:latin typeface="Bebas Neue" panose="020B0606020202050201"/>
              </a:rPr>
              <a:t>how it potentially impacts confidentiality of information relating to client matters, </a:t>
            </a:r>
          </a:p>
          <a:p>
            <a:r>
              <a:rPr lang="en-US" sz="2800" dirty="0">
                <a:latin typeface="Bebas Neue" panose="020B0606020202050201"/>
              </a:rPr>
              <a:t>so that the lawyers may take appropriate steps to comply with their ethical obligations.</a:t>
            </a:r>
          </a:p>
        </p:txBody>
      </p:sp>
    </p:spTree>
    <p:extLst>
      <p:ext uri="{BB962C8B-B14F-4D97-AF65-F5344CB8AC3E}">
        <p14:creationId xmlns:p14="http://schemas.microsoft.com/office/powerpoint/2010/main" val="2767982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4401205"/>
          </a:xfrm>
          <a:prstGeom prst="rect">
            <a:avLst/>
          </a:prstGeom>
        </p:spPr>
        <p:txBody>
          <a:bodyPr wrap="square">
            <a:spAutoFit/>
          </a:bodyPr>
          <a:lstStyle/>
          <a:p>
            <a:r>
              <a:rPr lang="en-US" sz="2800" dirty="0">
                <a:latin typeface="Bebas Neue" panose="020B0606020202050201"/>
              </a:rPr>
              <a:t>New York State Bar Ethics Opinion 842 suggests the following steps:</a:t>
            </a:r>
          </a:p>
          <a:p>
            <a:r>
              <a:rPr lang="en-US" sz="2800" dirty="0">
                <a:latin typeface="Bebas Neue" panose="020B0606020202050201"/>
              </a:rPr>
              <a:t>    Ensuring that the online data storage provider has an enforceable obligation to preserve confidentiality and security, </a:t>
            </a:r>
          </a:p>
          <a:p>
            <a:r>
              <a:rPr lang="en-US" sz="2800" dirty="0">
                <a:latin typeface="Bebas Neue" panose="020B0606020202050201"/>
              </a:rPr>
              <a:t>and that the provider will notify the lawyer if served with process requiring the production of client information;  </a:t>
            </a:r>
          </a:p>
          <a:p>
            <a:r>
              <a:rPr lang="en-US" sz="2800" dirty="0">
                <a:latin typeface="Bebas Neue" panose="020B0606020202050201"/>
              </a:rPr>
              <a:t>    Investigating the online data storage provider's security measures, policies, recoverability methods, and other procedures to determine if they are adequate under the circumstances;</a:t>
            </a:r>
          </a:p>
          <a:p>
            <a:r>
              <a:rPr lang="en-US" sz="2800" dirty="0">
                <a:latin typeface="Bebas Neue" panose="020B0606020202050201"/>
              </a:rPr>
              <a:t>    Employing available technology to guard against reasonably foreseeable attempts to infiltrate the data that is stored.</a:t>
            </a:r>
          </a:p>
        </p:txBody>
      </p:sp>
    </p:spTree>
    <p:extLst>
      <p:ext uri="{BB962C8B-B14F-4D97-AF65-F5344CB8AC3E}">
        <p14:creationId xmlns:p14="http://schemas.microsoft.com/office/powerpoint/2010/main" val="185586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2677656"/>
          </a:xfrm>
          <a:prstGeom prst="rect">
            <a:avLst/>
          </a:prstGeom>
        </p:spPr>
        <p:txBody>
          <a:bodyPr wrap="square">
            <a:spAutoFit/>
          </a:bodyPr>
          <a:lstStyle/>
          <a:p>
            <a:r>
              <a:rPr lang="en-US" sz="2800" dirty="0">
                <a:latin typeface="Bebas Neue" panose="020B0606020202050201"/>
              </a:rPr>
              <a:t>Iowa Ethics Opinion 11-01:</a:t>
            </a:r>
          </a:p>
          <a:p>
            <a:r>
              <a:rPr lang="en-US" sz="2800" dirty="0">
                <a:latin typeface="Bebas Neue" panose="020B0606020202050201"/>
              </a:rPr>
              <a:t>lawyers must be able to access the lawyer’s own information without limit, </a:t>
            </a:r>
          </a:p>
          <a:p>
            <a:r>
              <a:rPr lang="en-US" sz="2800" dirty="0">
                <a:latin typeface="Bebas Neue" panose="020B0606020202050201"/>
              </a:rPr>
              <a:t>others should not be able to access the information, </a:t>
            </a:r>
          </a:p>
          <a:p>
            <a:r>
              <a:rPr lang="en-US" sz="2800" dirty="0">
                <a:latin typeface="Bebas Neue" panose="020B0606020202050201"/>
              </a:rPr>
              <a:t>but lawyers must be able to provide limited access to third parties to specific information, </a:t>
            </a:r>
          </a:p>
          <a:p>
            <a:r>
              <a:rPr lang="en-US" sz="2800" dirty="0">
                <a:latin typeface="Bebas Neue" panose="020B0606020202050201"/>
              </a:rPr>
              <a:t>yet must be able to restrict their access to only that information. </a:t>
            </a:r>
          </a:p>
        </p:txBody>
      </p:sp>
    </p:spTree>
    <p:extLst>
      <p:ext uri="{BB962C8B-B14F-4D97-AF65-F5344CB8AC3E}">
        <p14:creationId xmlns:p14="http://schemas.microsoft.com/office/powerpoint/2010/main" val="130175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5262979"/>
          </a:xfrm>
          <a:prstGeom prst="rect">
            <a:avLst/>
          </a:prstGeom>
        </p:spPr>
        <p:txBody>
          <a:bodyPr wrap="square">
            <a:spAutoFit/>
          </a:bodyPr>
          <a:lstStyle/>
          <a:p>
            <a:r>
              <a:rPr lang="en-US" sz="2800" dirty="0">
                <a:latin typeface="Bebas Neue" panose="020B0606020202050201"/>
              </a:rPr>
              <a:t>Iowa Ethics Opinion 11-01:</a:t>
            </a:r>
          </a:p>
          <a:p>
            <a:r>
              <a:rPr lang="en-US" sz="2800" dirty="0">
                <a:latin typeface="Bebas Neue" panose="020B0606020202050201"/>
              </a:rPr>
              <a:t>Consider the reputation of the service provider to be used, </a:t>
            </a:r>
          </a:p>
          <a:p>
            <a:r>
              <a:rPr lang="en-US" sz="2800" dirty="0">
                <a:latin typeface="Bebas Neue" panose="020B0606020202050201"/>
              </a:rPr>
              <a:t>its location, </a:t>
            </a:r>
          </a:p>
          <a:p>
            <a:r>
              <a:rPr lang="en-US" sz="2800" dirty="0">
                <a:latin typeface="Bebas Neue" panose="020B0606020202050201"/>
              </a:rPr>
              <a:t>its user agreement and </a:t>
            </a:r>
          </a:p>
          <a:p>
            <a:r>
              <a:rPr lang="en-US" sz="2800" dirty="0">
                <a:latin typeface="Bebas Neue" panose="020B0606020202050201"/>
              </a:rPr>
              <a:t>whether it chooses the law or forum in which any dispute will be decided, </a:t>
            </a:r>
          </a:p>
          <a:p>
            <a:r>
              <a:rPr lang="en-US" sz="2800" dirty="0">
                <a:latin typeface="Bebas Neue" panose="020B0606020202050201"/>
              </a:rPr>
              <a:t>whether it limits the service provider’s liability, </a:t>
            </a:r>
          </a:p>
          <a:p>
            <a:r>
              <a:rPr lang="en-US" sz="2800" dirty="0">
                <a:latin typeface="Bebas Neue" panose="020B0606020202050201"/>
              </a:rPr>
              <a:t>whether the service provider retains the information in the event the lawyer terminates the relationship with the service provider, </a:t>
            </a:r>
          </a:p>
          <a:p>
            <a:r>
              <a:rPr lang="en-US" sz="2800" dirty="0">
                <a:latin typeface="Bebas Neue" panose="020B0606020202050201"/>
              </a:rPr>
              <a:t>what access the lawyer has to the data on termination of the relationship with the service provider, and </a:t>
            </a:r>
          </a:p>
          <a:p>
            <a:r>
              <a:rPr lang="en-US" sz="2800" dirty="0">
                <a:latin typeface="Bebas Neue" panose="020B0606020202050201"/>
              </a:rPr>
              <a:t>whether the agreement creates “any proprietary or user rights” over the data the lawyer stores with the service provider. </a:t>
            </a:r>
          </a:p>
        </p:txBody>
      </p:sp>
    </p:spTree>
    <p:extLst>
      <p:ext uri="{BB962C8B-B14F-4D97-AF65-F5344CB8AC3E}">
        <p14:creationId xmlns:p14="http://schemas.microsoft.com/office/powerpoint/2010/main" val="2428403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3970318"/>
          </a:xfrm>
          <a:prstGeom prst="rect">
            <a:avLst/>
          </a:prstGeom>
        </p:spPr>
        <p:txBody>
          <a:bodyPr wrap="square">
            <a:spAutoFit/>
          </a:bodyPr>
          <a:lstStyle/>
          <a:p>
            <a:r>
              <a:rPr lang="en-US" sz="2800" dirty="0">
                <a:latin typeface="Bebas Neue" panose="020B0606020202050201"/>
              </a:rPr>
              <a:t>Iowa Ethics Opinion 11-01:</a:t>
            </a:r>
          </a:p>
          <a:p>
            <a:r>
              <a:rPr lang="en-US" sz="2800" dirty="0">
                <a:latin typeface="Bebas Neue" panose="020B0606020202050201"/>
              </a:rPr>
              <a:t>Determine whether the information is password protected, </a:t>
            </a:r>
          </a:p>
          <a:p>
            <a:r>
              <a:rPr lang="en-US" sz="2800" dirty="0">
                <a:latin typeface="Bebas Neue" panose="020B0606020202050201"/>
              </a:rPr>
              <a:t>whether the information is encrypted, and </a:t>
            </a:r>
          </a:p>
          <a:p>
            <a:r>
              <a:rPr lang="en-US" sz="2800" dirty="0">
                <a:latin typeface="Bebas Neue" panose="020B0606020202050201"/>
              </a:rPr>
              <a:t>whether the lawyer will have the ability to further encrypt the information if additional security measures are required because of the special nature of a particular matter or piece of information. </a:t>
            </a:r>
          </a:p>
          <a:p>
            <a:r>
              <a:rPr lang="en-US" sz="2800" dirty="0">
                <a:latin typeface="Bebas Neue" panose="020B0606020202050201"/>
              </a:rPr>
              <a:t>Consider whether the information stored via cloud computing is also stored elsewhere by the lawyer in the event the lawyer cannot access the information via “the cloud.”</a:t>
            </a:r>
          </a:p>
        </p:txBody>
      </p:sp>
    </p:spTree>
    <p:extLst>
      <p:ext uri="{BB962C8B-B14F-4D97-AF65-F5344CB8AC3E}">
        <p14:creationId xmlns:p14="http://schemas.microsoft.com/office/powerpoint/2010/main" val="3807993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3539430"/>
          </a:xfrm>
          <a:prstGeom prst="rect">
            <a:avLst/>
          </a:prstGeom>
        </p:spPr>
        <p:txBody>
          <a:bodyPr wrap="square">
            <a:spAutoFit/>
          </a:bodyPr>
          <a:lstStyle/>
          <a:p>
            <a:r>
              <a:rPr lang="en-US" sz="2800" dirty="0">
                <a:latin typeface="Bebas Neue" panose="020B0606020202050201"/>
              </a:rPr>
              <a:t>This Committee agrees with the advice given by both Iowa and New York State. </a:t>
            </a:r>
          </a:p>
          <a:p>
            <a:r>
              <a:rPr lang="en-US" sz="2800" dirty="0">
                <a:latin typeface="Bebas Neue" panose="020B0606020202050201"/>
              </a:rPr>
              <a:t>Additionally, this Committee believes that the lawyer should consider </a:t>
            </a:r>
          </a:p>
          <a:p>
            <a:r>
              <a:rPr lang="en-US" sz="2800" dirty="0">
                <a:latin typeface="Bebas Neue" panose="020B0606020202050201"/>
              </a:rPr>
              <a:t>whether the lawyer should use the outside service provider or </a:t>
            </a:r>
          </a:p>
          <a:p>
            <a:r>
              <a:rPr lang="en-US" sz="2800" dirty="0">
                <a:latin typeface="Bebas Neue" panose="020B0606020202050201"/>
              </a:rPr>
              <a:t>use additional security </a:t>
            </a:r>
          </a:p>
          <a:p>
            <a:r>
              <a:rPr lang="en-US" sz="2800" dirty="0">
                <a:latin typeface="Bebas Neue" panose="020B0606020202050201"/>
              </a:rPr>
              <a:t>in specific matters </a:t>
            </a:r>
          </a:p>
          <a:p>
            <a:r>
              <a:rPr lang="en-US" sz="2800" dirty="0">
                <a:latin typeface="Bebas Neue" panose="020B0606020202050201"/>
              </a:rPr>
              <a:t>in which the lawyer has proprietary client information </a:t>
            </a:r>
          </a:p>
          <a:p>
            <a:r>
              <a:rPr lang="en-US" sz="2800" dirty="0">
                <a:latin typeface="Bebas Neue" panose="020B0606020202050201"/>
              </a:rPr>
              <a:t>or has other particularly sensitive information. </a:t>
            </a:r>
          </a:p>
        </p:txBody>
      </p:sp>
    </p:spTree>
    <p:extLst>
      <p:ext uri="{BB962C8B-B14F-4D97-AF65-F5344CB8AC3E}">
        <p14:creationId xmlns:p14="http://schemas.microsoft.com/office/powerpoint/2010/main" val="1414819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lumMod val="65000"/>
                    <a:lumOff val="35000"/>
                  </a:schemeClr>
                </a:solidFill>
              </a:rPr>
              <a:t>Today’s </a:t>
            </a:r>
            <a:r>
              <a:rPr lang="en-US" dirty="0"/>
              <a:t>moderator</a:t>
            </a:r>
          </a:p>
        </p:txBody>
      </p:sp>
      <p:sp>
        <p:nvSpPr>
          <p:cNvPr id="10" name="Text Placeholder 9"/>
          <p:cNvSpPr>
            <a:spLocks noGrp="1"/>
          </p:cNvSpPr>
          <p:nvPr>
            <p:ph type="body" sz="quarter" idx="10"/>
          </p:nvPr>
        </p:nvSpPr>
        <p:spPr/>
        <p:txBody>
          <a:bodyPr/>
          <a:lstStyle/>
          <a:p>
            <a:endParaRPr lang="en-US"/>
          </a:p>
        </p:txBody>
      </p:sp>
      <p:sp>
        <p:nvSpPr>
          <p:cNvPr id="3" name="Rectangle 2"/>
          <p:cNvSpPr/>
          <p:nvPr/>
        </p:nvSpPr>
        <p:spPr>
          <a:xfrm>
            <a:off x="3247401" y="5233013"/>
            <a:ext cx="6443529" cy="923330"/>
          </a:xfrm>
          <a:prstGeom prst="rect">
            <a:avLst/>
          </a:prstGeom>
        </p:spPr>
        <p:txBody>
          <a:bodyPr wrap="square">
            <a:spAutoFit/>
          </a:bodyPr>
          <a:lstStyle/>
          <a:p>
            <a:pPr algn="ctr"/>
            <a:r>
              <a:rPr lang="en-US" dirty="0"/>
              <a:t>W. Lee Burge Chair in Law &amp; Ethics</a:t>
            </a:r>
          </a:p>
          <a:p>
            <a:pPr algn="ctr"/>
            <a:r>
              <a:rPr lang="en-US" dirty="0"/>
              <a:t>Director, National Institute for Teaching Ethics &amp; Professionalism </a:t>
            </a:r>
          </a:p>
          <a:p>
            <a:pPr algn="ctr"/>
            <a:r>
              <a:rPr lang="en-US" dirty="0"/>
              <a:t>Georgia State University College of Law</a:t>
            </a:r>
          </a:p>
        </p:txBody>
      </p:sp>
      <p:sp>
        <p:nvSpPr>
          <p:cNvPr id="24" name="Rectangle 23"/>
          <p:cNvSpPr/>
          <p:nvPr/>
        </p:nvSpPr>
        <p:spPr>
          <a:xfrm>
            <a:off x="5242161" y="6156343"/>
            <a:ext cx="2292825" cy="338554"/>
          </a:xfrm>
          <a:prstGeom prst="rect">
            <a:avLst/>
          </a:prstGeom>
        </p:spPr>
        <p:txBody>
          <a:bodyPr wrap="square">
            <a:spAutoFit/>
          </a:bodyPr>
          <a:lstStyle/>
          <a:p>
            <a:pPr algn="ctr"/>
            <a:r>
              <a:rPr lang="en-US" sz="1600" dirty="0">
                <a:solidFill>
                  <a:srgbClr val="018CCF"/>
                </a:solidFill>
              </a:rPr>
              <a:t>cdcunningham@gsu.edu</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492" y="1181100"/>
            <a:ext cx="3528055" cy="3465374"/>
          </a:xfrm>
          <a:prstGeom prst="rect">
            <a:avLst/>
          </a:prstGeom>
        </p:spPr>
      </p:pic>
      <p:sp>
        <p:nvSpPr>
          <p:cNvPr id="27" name="TextBox 26"/>
          <p:cNvSpPr txBox="1"/>
          <p:nvPr/>
        </p:nvSpPr>
        <p:spPr>
          <a:xfrm>
            <a:off x="4897942" y="4771348"/>
            <a:ext cx="3142448" cy="461665"/>
          </a:xfrm>
          <a:prstGeom prst="rect">
            <a:avLst/>
          </a:prstGeom>
          <a:noFill/>
        </p:spPr>
        <p:txBody>
          <a:bodyPr wrap="square" rtlCol="0">
            <a:spAutoFit/>
          </a:bodyPr>
          <a:lstStyle/>
          <a:p>
            <a:pPr algn="ctr"/>
            <a:r>
              <a:rPr lang="en-US" sz="2400" dirty="0">
                <a:solidFill>
                  <a:schemeClr val="tx1">
                    <a:lumMod val="65000"/>
                    <a:lumOff val="35000"/>
                  </a:schemeClr>
                </a:solidFill>
                <a:latin typeface="Bebas Neue" panose="020B0606020202050201" pitchFamily="34" charset="0"/>
              </a:rPr>
              <a:t>Clark D. Cunningham</a:t>
            </a:r>
          </a:p>
        </p:txBody>
      </p:sp>
      <p:sp>
        <p:nvSpPr>
          <p:cNvPr id="28" name="Rectangle 27"/>
          <p:cNvSpPr/>
          <p:nvPr/>
        </p:nvSpPr>
        <p:spPr>
          <a:xfrm>
            <a:off x="5076202" y="6455731"/>
            <a:ext cx="2649195" cy="338554"/>
          </a:xfrm>
          <a:prstGeom prst="rect">
            <a:avLst/>
          </a:prstGeom>
        </p:spPr>
        <p:txBody>
          <a:bodyPr wrap="square">
            <a:spAutoFit/>
          </a:bodyPr>
          <a:lstStyle/>
          <a:p>
            <a:pPr algn="ctr"/>
            <a:r>
              <a:rPr lang="en-US" sz="1600" dirty="0">
                <a:solidFill>
                  <a:srgbClr val="018CCF"/>
                </a:solidFill>
              </a:rPr>
              <a:t>www.ClarkCunningham.org</a:t>
            </a:r>
          </a:p>
        </p:txBody>
      </p:sp>
    </p:spTree>
    <p:extLst>
      <p:ext uri="{BB962C8B-B14F-4D97-AF65-F5344CB8AC3E}">
        <p14:creationId xmlns:p14="http://schemas.microsoft.com/office/powerpoint/2010/main" val="70504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BAR  ETHICS OPINION 12-3</a:t>
            </a:r>
          </a:p>
        </p:txBody>
      </p:sp>
      <p:sp>
        <p:nvSpPr>
          <p:cNvPr id="3" name="Text Placeholder 2"/>
          <p:cNvSpPr>
            <a:spLocks noGrp="1"/>
          </p:cNvSpPr>
          <p:nvPr>
            <p:ph type="body" sz="quarter" idx="10"/>
          </p:nvPr>
        </p:nvSpPr>
        <p:spPr/>
        <p:txBody>
          <a:bodyPr/>
          <a:lstStyle/>
          <a:p>
            <a:r>
              <a:rPr lang="en-US" dirty="0"/>
              <a:t>(January 25, 2013)</a:t>
            </a:r>
          </a:p>
        </p:txBody>
      </p:sp>
      <p:sp>
        <p:nvSpPr>
          <p:cNvPr id="4" name="Rectangle 3"/>
          <p:cNvSpPr/>
          <p:nvPr/>
        </p:nvSpPr>
        <p:spPr>
          <a:xfrm>
            <a:off x="649480" y="1672811"/>
            <a:ext cx="11109533" cy="2677656"/>
          </a:xfrm>
          <a:prstGeom prst="rect">
            <a:avLst/>
          </a:prstGeom>
        </p:spPr>
        <p:txBody>
          <a:bodyPr wrap="square">
            <a:spAutoFit/>
          </a:bodyPr>
          <a:lstStyle/>
          <a:p>
            <a:r>
              <a:rPr lang="en-US" sz="2800" dirty="0">
                <a:latin typeface="Bebas Neue" panose="020B0606020202050201"/>
              </a:rPr>
              <a:t>In summary, lawyers may use cloud computing if </a:t>
            </a:r>
          </a:p>
          <a:p>
            <a:r>
              <a:rPr lang="en-US" sz="2800" dirty="0">
                <a:latin typeface="Bebas Neue" panose="020B0606020202050201"/>
              </a:rPr>
              <a:t>they take reasonable precautions to ensure that confidentiality of client information is maintained, </a:t>
            </a:r>
          </a:p>
          <a:p>
            <a:r>
              <a:rPr lang="en-US" sz="2800" dirty="0">
                <a:latin typeface="Bebas Neue" panose="020B0606020202050201"/>
              </a:rPr>
              <a:t>the service provider maintains adequate security, and </a:t>
            </a:r>
          </a:p>
          <a:p>
            <a:r>
              <a:rPr lang="en-US" sz="2800" dirty="0">
                <a:latin typeface="Bebas Neue" panose="020B0606020202050201"/>
              </a:rPr>
              <a:t>the lawyer has adequate access to the information stored remotely. </a:t>
            </a:r>
          </a:p>
          <a:p>
            <a:r>
              <a:rPr lang="en-US" sz="2800" dirty="0">
                <a:latin typeface="Bebas Neue" panose="020B0606020202050201"/>
              </a:rPr>
              <a:t>The lawyer should research the service provider to be used.</a:t>
            </a:r>
          </a:p>
        </p:txBody>
      </p:sp>
    </p:spTree>
    <p:extLst>
      <p:ext uri="{BB962C8B-B14F-4D97-AF65-F5344CB8AC3E}">
        <p14:creationId xmlns:p14="http://schemas.microsoft.com/office/powerpoint/2010/main" val="4293429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11" y="381000"/>
            <a:ext cx="11175647" cy="609600"/>
          </a:xfrm>
        </p:spPr>
        <p:txBody>
          <a:bodyPr>
            <a:normAutofit fontScale="90000"/>
          </a:bodyPr>
          <a:lstStyle/>
          <a:p>
            <a:r>
              <a:rPr lang="en-US" dirty="0">
                <a:solidFill>
                  <a:schemeClr val="tx1">
                    <a:lumMod val="65000"/>
                    <a:lumOff val="35000"/>
                  </a:schemeClr>
                </a:solidFill>
              </a:rPr>
              <a:t>Incident </a:t>
            </a:r>
            <a:r>
              <a:rPr lang="en-US" dirty="0"/>
              <a:t>response</a:t>
            </a:r>
          </a:p>
        </p:txBody>
      </p:sp>
      <p:sp>
        <p:nvSpPr>
          <p:cNvPr id="3" name="Text Placeholder 2"/>
          <p:cNvSpPr>
            <a:spLocks noGrp="1"/>
          </p:cNvSpPr>
          <p:nvPr>
            <p:ph type="body" sz="quarter" idx="10"/>
          </p:nvPr>
        </p:nvSpPr>
        <p:spPr/>
        <p:txBody>
          <a:bodyPr/>
          <a:lstStyle/>
          <a:p>
            <a:r>
              <a:rPr lang="en-US" dirty="0"/>
              <a:t>Lorem Ipsum is simply placeholder text</a:t>
            </a:r>
          </a:p>
          <a:p>
            <a:endParaRPr lang="en-US" dirty="0"/>
          </a:p>
        </p:txBody>
      </p:sp>
      <p:grpSp>
        <p:nvGrpSpPr>
          <p:cNvPr id="4" name="Group 3"/>
          <p:cNvGrpSpPr/>
          <p:nvPr/>
        </p:nvGrpSpPr>
        <p:grpSpPr>
          <a:xfrm>
            <a:off x="169516" y="2342140"/>
            <a:ext cx="3107920" cy="3525424"/>
            <a:chOff x="739727" y="2272650"/>
            <a:chExt cx="2289577" cy="2597148"/>
          </a:xfrm>
        </p:grpSpPr>
        <p:sp>
          <p:nvSpPr>
            <p:cNvPr id="54" name="Freeform 53"/>
            <p:cNvSpPr/>
            <p:nvPr/>
          </p:nvSpPr>
          <p:spPr>
            <a:xfrm>
              <a:off x="746716" y="2272650"/>
              <a:ext cx="2282588" cy="1842708"/>
            </a:xfrm>
            <a:custGeom>
              <a:avLst/>
              <a:gdLst>
                <a:gd name="connsiteX0" fmla="*/ 0 w 2282588"/>
                <a:gd name="connsiteY0" fmla="*/ 0 h 1842708"/>
                <a:gd name="connsiteX1" fmla="*/ 1983415 w 2282588"/>
                <a:gd name="connsiteY1" fmla="*/ 0 h 1842708"/>
                <a:gd name="connsiteX2" fmla="*/ 2282588 w 2282588"/>
                <a:gd name="connsiteY2" fmla="*/ 720621 h 1842708"/>
                <a:gd name="connsiteX3" fmla="*/ 2236214 w 2282588"/>
                <a:gd name="connsiteY3" fmla="*/ 725296 h 1842708"/>
                <a:gd name="connsiteX4" fmla="*/ 2036044 w 2282588"/>
                <a:gd name="connsiteY4" fmla="*/ 970896 h 1842708"/>
                <a:gd name="connsiteX5" fmla="*/ 2236214 w 2282588"/>
                <a:gd name="connsiteY5" fmla="*/ 1216496 h 1842708"/>
                <a:gd name="connsiteX6" fmla="*/ 2243105 w 2282588"/>
                <a:gd name="connsiteY6" fmla="*/ 1217191 h 1842708"/>
                <a:gd name="connsiteX7" fmla="*/ 1983415 w 2282588"/>
                <a:gd name="connsiteY7" fmla="*/ 1842708 h 1842708"/>
                <a:gd name="connsiteX8" fmla="*/ 0 w 2282588"/>
                <a:gd name="connsiteY8" fmla="*/ 1842708 h 1842708"/>
                <a:gd name="connsiteX9" fmla="*/ 382509 w 2282588"/>
                <a:gd name="connsiteY9" fmla="*/ 921354 h 18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2588" h="1842708">
                  <a:moveTo>
                    <a:pt x="0" y="0"/>
                  </a:moveTo>
                  <a:lnTo>
                    <a:pt x="1983415" y="0"/>
                  </a:lnTo>
                  <a:lnTo>
                    <a:pt x="2282588" y="720621"/>
                  </a:lnTo>
                  <a:lnTo>
                    <a:pt x="2236214" y="725296"/>
                  </a:lnTo>
                  <a:cubicBezTo>
                    <a:pt x="2121977" y="748673"/>
                    <a:pt x="2036044" y="849749"/>
                    <a:pt x="2036044" y="970896"/>
                  </a:cubicBezTo>
                  <a:cubicBezTo>
                    <a:pt x="2036044" y="1092043"/>
                    <a:pt x="2121977" y="1193120"/>
                    <a:pt x="2236214" y="1216496"/>
                  </a:cubicBezTo>
                  <a:lnTo>
                    <a:pt x="2243105" y="1217191"/>
                  </a:lnTo>
                  <a:lnTo>
                    <a:pt x="1983415" y="1842708"/>
                  </a:lnTo>
                  <a:lnTo>
                    <a:pt x="0" y="1842708"/>
                  </a:lnTo>
                  <a:lnTo>
                    <a:pt x="382509" y="921354"/>
                  </a:lnTo>
                  <a:close/>
                </a:path>
              </a:pathLst>
            </a:custGeom>
            <a:solidFill>
              <a:srgbClr val="018CCF"/>
            </a:solidFill>
            <a:ln w="6350" cap="flat" cmpd="sng" algn="ctr">
              <a:noFill/>
              <a:prstDash val="solid"/>
              <a:miter lim="800000"/>
            </a:ln>
            <a:effectLst/>
          </p:spPr>
          <p:txBody>
            <a:bodyPr vert="horz" wrap="square" lIns="182880" tIns="0" bIns="91440" rtlCol="0" anchor="ctr" anchorCtr="0">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tx1">
                    <a:lumMod val="65000"/>
                    <a:lumOff val="35000"/>
                  </a:schemeClr>
                </a:solidFill>
                <a:effectLst/>
                <a:uLnTx/>
                <a:uFillTx/>
                <a:latin typeface="Bebas Neue" panose="020B0606020202050201" pitchFamily="34" charset="0"/>
              </a:endParaRPr>
            </a:p>
          </p:txBody>
        </p:sp>
        <p:sp>
          <p:nvSpPr>
            <p:cNvPr id="25" name="Rectangle 24"/>
            <p:cNvSpPr/>
            <p:nvPr/>
          </p:nvSpPr>
          <p:spPr>
            <a:xfrm>
              <a:off x="739727" y="4189616"/>
              <a:ext cx="2084754" cy="680182"/>
            </a:xfrm>
            <a:prstGeom prst="rect">
              <a:avLst/>
            </a:prstGeom>
          </p:spPr>
          <p:txBody>
            <a:bodyPr wrap="square" lIns="182843" tIns="91422" rIns="182843" bIns="91422">
              <a:spAutoFit/>
            </a:bodyPr>
            <a:lstStyle/>
            <a:p>
              <a:pPr algn="ctr" defTabSz="1828434"/>
              <a:r>
                <a:rPr lang="en-US" sz="1600" dirty="0">
                  <a:solidFill>
                    <a:schemeClr val="tx1">
                      <a:lumMod val="65000"/>
                      <a:lumOff val="35000"/>
                    </a:schemeClr>
                  </a:solidFill>
                  <a:ea typeface="Open Sans" panose="020B0606030504020204" pitchFamily="34" charset="0"/>
                  <a:cs typeface="Roboto Light"/>
                </a:rPr>
                <a:t>Getting the organization ready</a:t>
              </a:r>
            </a:p>
            <a:p>
              <a:pPr algn="ctr" defTabSz="1828434"/>
              <a:endParaRPr lang="en-US" sz="1600" dirty="0">
                <a:solidFill>
                  <a:schemeClr val="tx1">
                    <a:lumMod val="65000"/>
                    <a:lumOff val="35000"/>
                  </a:schemeClr>
                </a:solidFill>
                <a:latin typeface="+mj-lt"/>
                <a:ea typeface="Open Sans" panose="020B0606030504020204" pitchFamily="34" charset="0"/>
                <a:cs typeface="Roboto Light"/>
              </a:endParaRPr>
            </a:p>
          </p:txBody>
        </p:sp>
        <p:sp>
          <p:nvSpPr>
            <p:cNvPr id="26" name="Rectangle 25"/>
            <p:cNvSpPr/>
            <p:nvPr/>
          </p:nvSpPr>
          <p:spPr>
            <a:xfrm>
              <a:off x="1430589" y="2836675"/>
              <a:ext cx="1043169" cy="548675"/>
            </a:xfrm>
            <a:prstGeom prst="rect">
              <a:avLst/>
            </a:prstGeom>
          </p:spPr>
          <p:txBody>
            <a:bodyPr wrap="none" lIns="182843" tIns="91422" rIns="182843" bIns="91422">
              <a:spAutoFit/>
            </a:bodyPr>
            <a:lstStyle/>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Prepare</a:t>
              </a:r>
            </a:p>
          </p:txBody>
        </p:sp>
        <p:sp>
          <p:nvSpPr>
            <p:cNvPr id="44" name="Freeform 108"/>
            <p:cNvSpPr>
              <a:spLocks noEditPoints="1"/>
            </p:cNvSpPr>
            <p:nvPr/>
          </p:nvSpPr>
          <p:spPr bwMode="auto">
            <a:xfrm>
              <a:off x="1703413" y="2405618"/>
              <a:ext cx="472177" cy="470786"/>
            </a:xfrm>
            <a:custGeom>
              <a:avLst/>
              <a:gdLst>
                <a:gd name="T0" fmla="*/ 185 w 186"/>
                <a:gd name="T1" fmla="*/ 178 h 186"/>
                <a:gd name="T2" fmla="*/ 140 w 186"/>
                <a:gd name="T3" fmla="*/ 134 h 186"/>
                <a:gd name="T4" fmla="*/ 161 w 186"/>
                <a:gd name="T5" fmla="*/ 80 h 186"/>
                <a:gd name="T6" fmla="*/ 81 w 186"/>
                <a:gd name="T7" fmla="*/ 0 h 186"/>
                <a:gd name="T8" fmla="*/ 0 w 186"/>
                <a:gd name="T9" fmla="*/ 80 h 186"/>
                <a:gd name="T10" fmla="*/ 81 w 186"/>
                <a:gd name="T11" fmla="*/ 160 h 186"/>
                <a:gd name="T12" fmla="*/ 134 w 186"/>
                <a:gd name="T13" fmla="*/ 140 h 186"/>
                <a:gd name="T14" fmla="*/ 179 w 186"/>
                <a:gd name="T15" fmla="*/ 184 h 186"/>
                <a:gd name="T16" fmla="*/ 182 w 186"/>
                <a:gd name="T17" fmla="*/ 186 h 186"/>
                <a:gd name="T18" fmla="*/ 186 w 186"/>
                <a:gd name="T19" fmla="*/ 181 h 186"/>
                <a:gd name="T20" fmla="*/ 185 w 186"/>
                <a:gd name="T21" fmla="*/ 178 h 186"/>
                <a:gd name="T22" fmla="*/ 81 w 186"/>
                <a:gd name="T23" fmla="*/ 152 h 186"/>
                <a:gd name="T24" fmla="*/ 9 w 186"/>
                <a:gd name="T25" fmla="*/ 80 h 186"/>
                <a:gd name="T26" fmla="*/ 81 w 186"/>
                <a:gd name="T27" fmla="*/ 8 h 186"/>
                <a:gd name="T28" fmla="*/ 152 w 186"/>
                <a:gd name="T29" fmla="*/ 80 h 186"/>
                <a:gd name="T30" fmla="*/ 81 w 186"/>
                <a:gd name="T31"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5" y="178"/>
                  </a:moveTo>
                  <a:cubicBezTo>
                    <a:pt x="140" y="134"/>
                    <a:pt x="140" y="134"/>
                    <a:pt x="140" y="134"/>
                  </a:cubicBezTo>
                  <a:cubicBezTo>
                    <a:pt x="153" y="119"/>
                    <a:pt x="161" y="101"/>
                    <a:pt x="161" y="80"/>
                  </a:cubicBezTo>
                  <a:cubicBezTo>
                    <a:pt x="161" y="36"/>
                    <a:pt x="125" y="0"/>
                    <a:pt x="81" y="0"/>
                  </a:cubicBezTo>
                  <a:cubicBezTo>
                    <a:pt x="36" y="0"/>
                    <a:pt x="0" y="36"/>
                    <a:pt x="0" y="80"/>
                  </a:cubicBezTo>
                  <a:cubicBezTo>
                    <a:pt x="0" y="124"/>
                    <a:pt x="36" y="160"/>
                    <a:pt x="81" y="160"/>
                  </a:cubicBezTo>
                  <a:cubicBezTo>
                    <a:pt x="101" y="160"/>
                    <a:pt x="120" y="152"/>
                    <a:pt x="134" y="140"/>
                  </a:cubicBezTo>
                  <a:cubicBezTo>
                    <a:pt x="179" y="184"/>
                    <a:pt x="179" y="184"/>
                    <a:pt x="179" y="184"/>
                  </a:cubicBezTo>
                  <a:cubicBezTo>
                    <a:pt x="180" y="185"/>
                    <a:pt x="181" y="186"/>
                    <a:pt x="182" y="186"/>
                  </a:cubicBezTo>
                  <a:cubicBezTo>
                    <a:pt x="184" y="186"/>
                    <a:pt x="186" y="184"/>
                    <a:pt x="186" y="181"/>
                  </a:cubicBezTo>
                  <a:cubicBezTo>
                    <a:pt x="186" y="180"/>
                    <a:pt x="186" y="179"/>
                    <a:pt x="185" y="178"/>
                  </a:cubicBezTo>
                  <a:close/>
                  <a:moveTo>
                    <a:pt x="81" y="152"/>
                  </a:moveTo>
                  <a:cubicBezTo>
                    <a:pt x="41" y="152"/>
                    <a:pt x="9" y="120"/>
                    <a:pt x="9" y="80"/>
                  </a:cubicBezTo>
                  <a:cubicBezTo>
                    <a:pt x="9" y="41"/>
                    <a:pt x="41" y="8"/>
                    <a:pt x="81" y="8"/>
                  </a:cubicBezTo>
                  <a:cubicBezTo>
                    <a:pt x="120" y="8"/>
                    <a:pt x="152" y="41"/>
                    <a:pt x="152" y="80"/>
                  </a:cubicBezTo>
                  <a:cubicBezTo>
                    <a:pt x="152" y="120"/>
                    <a:pt x="120" y="152"/>
                    <a:pt x="81" y="1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grpSp>
      <p:grpSp>
        <p:nvGrpSpPr>
          <p:cNvPr id="5" name="Group 4"/>
          <p:cNvGrpSpPr/>
          <p:nvPr/>
        </p:nvGrpSpPr>
        <p:grpSpPr>
          <a:xfrm>
            <a:off x="3082944" y="2342140"/>
            <a:ext cx="3101478" cy="3279199"/>
            <a:chOff x="2824480" y="2272651"/>
            <a:chExt cx="2284831" cy="2415757"/>
          </a:xfrm>
        </p:grpSpPr>
        <p:sp>
          <p:nvSpPr>
            <p:cNvPr id="56" name="Freeform 55"/>
            <p:cNvSpPr/>
            <p:nvPr/>
          </p:nvSpPr>
          <p:spPr>
            <a:xfrm>
              <a:off x="2824481" y="2272651"/>
              <a:ext cx="2284830" cy="1842708"/>
            </a:xfrm>
            <a:custGeom>
              <a:avLst/>
              <a:gdLst>
                <a:gd name="connsiteX0" fmla="*/ 0 w 2284830"/>
                <a:gd name="connsiteY0" fmla="*/ 0 h 1842708"/>
                <a:gd name="connsiteX1" fmla="*/ 1983417 w 2284830"/>
                <a:gd name="connsiteY1" fmla="*/ 0 h 1842708"/>
                <a:gd name="connsiteX2" fmla="*/ 2284830 w 2284830"/>
                <a:gd name="connsiteY2" fmla="*/ 726015 h 1842708"/>
                <a:gd name="connsiteX3" fmla="*/ 2250280 w 2284830"/>
                <a:gd name="connsiteY3" fmla="*/ 729498 h 1842708"/>
                <a:gd name="connsiteX4" fmla="*/ 2050110 w 2284830"/>
                <a:gd name="connsiteY4" fmla="*/ 975098 h 1842708"/>
                <a:gd name="connsiteX5" fmla="*/ 2203222 w 2284830"/>
                <a:gd name="connsiteY5" fmla="*/ 1206090 h 1842708"/>
                <a:gd name="connsiteX6" fmla="*/ 2242636 w 2284830"/>
                <a:gd name="connsiteY6" fmla="*/ 1218325 h 1842708"/>
                <a:gd name="connsiteX7" fmla="*/ 1983417 w 2284830"/>
                <a:gd name="connsiteY7" fmla="*/ 1842708 h 1842708"/>
                <a:gd name="connsiteX8" fmla="*/ 0 w 2284830"/>
                <a:gd name="connsiteY8" fmla="*/ 1842708 h 1842708"/>
                <a:gd name="connsiteX9" fmla="*/ 260049 w 2284830"/>
                <a:gd name="connsiteY9" fmla="*/ 1216324 h 1842708"/>
                <a:gd name="connsiteX10" fmla="*/ 306554 w 2284830"/>
                <a:gd name="connsiteY10" fmla="*/ 1201888 h 1842708"/>
                <a:gd name="connsiteX11" fmla="*/ 459666 w 2284830"/>
                <a:gd name="connsiteY11" fmla="*/ 970896 h 1842708"/>
                <a:gd name="connsiteX12" fmla="*/ 349138 w 2284830"/>
                <a:gd name="connsiteY12" fmla="*/ 763018 h 1842708"/>
                <a:gd name="connsiteX13" fmla="*/ 307360 w 2284830"/>
                <a:gd name="connsiteY13" fmla="*/ 740341 h 18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4830" h="1842708">
                  <a:moveTo>
                    <a:pt x="0" y="0"/>
                  </a:moveTo>
                  <a:lnTo>
                    <a:pt x="1983417" y="0"/>
                  </a:lnTo>
                  <a:lnTo>
                    <a:pt x="2284830" y="726015"/>
                  </a:lnTo>
                  <a:lnTo>
                    <a:pt x="2250280" y="729498"/>
                  </a:lnTo>
                  <a:cubicBezTo>
                    <a:pt x="2136043" y="752875"/>
                    <a:pt x="2050110" y="853951"/>
                    <a:pt x="2050110" y="975098"/>
                  </a:cubicBezTo>
                  <a:cubicBezTo>
                    <a:pt x="2050110" y="1078939"/>
                    <a:pt x="2113245" y="1168033"/>
                    <a:pt x="2203222" y="1206090"/>
                  </a:cubicBezTo>
                  <a:lnTo>
                    <a:pt x="2242636" y="1218325"/>
                  </a:lnTo>
                  <a:lnTo>
                    <a:pt x="1983417" y="1842708"/>
                  </a:lnTo>
                  <a:lnTo>
                    <a:pt x="0" y="1842708"/>
                  </a:lnTo>
                  <a:lnTo>
                    <a:pt x="260049" y="1216324"/>
                  </a:lnTo>
                  <a:lnTo>
                    <a:pt x="306554" y="1201888"/>
                  </a:lnTo>
                  <a:cubicBezTo>
                    <a:pt x="396532" y="1163831"/>
                    <a:pt x="459666" y="1074737"/>
                    <a:pt x="459666" y="970896"/>
                  </a:cubicBezTo>
                  <a:cubicBezTo>
                    <a:pt x="459666" y="884362"/>
                    <a:pt x="415823" y="808069"/>
                    <a:pt x="349138" y="763018"/>
                  </a:cubicBezTo>
                  <a:lnTo>
                    <a:pt x="307360" y="740341"/>
                  </a:lnTo>
                  <a:close/>
                </a:path>
              </a:pathLst>
            </a:custGeom>
            <a:solidFill>
              <a:srgbClr val="7F7F7F"/>
            </a:solidFill>
            <a:ln w="6350" cap="flat" cmpd="sng" algn="ctr">
              <a:noFill/>
              <a:prstDash val="solid"/>
              <a:miter lim="800000"/>
            </a:ln>
            <a:effectLst/>
          </p:spPr>
          <p:txBody>
            <a:bodyPr vert="horz" wrap="square" lIns="182880" tIns="0" bIns="91440" rtlCol="0" anchor="ctr" anchorCtr="0">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tx1">
                    <a:lumMod val="65000"/>
                    <a:lumOff val="35000"/>
                  </a:schemeClr>
                </a:solidFill>
                <a:effectLst/>
                <a:uLnTx/>
                <a:uFillTx/>
                <a:latin typeface="Bebas Neue" panose="020B0606020202050201" pitchFamily="34" charset="0"/>
              </a:endParaRPr>
            </a:p>
          </p:txBody>
        </p:sp>
        <p:sp>
          <p:nvSpPr>
            <p:cNvPr id="30" name="Rectangle 29"/>
            <p:cNvSpPr/>
            <p:nvPr/>
          </p:nvSpPr>
          <p:spPr>
            <a:xfrm>
              <a:off x="2824480" y="4189615"/>
              <a:ext cx="2084753" cy="498793"/>
            </a:xfrm>
            <a:prstGeom prst="rect">
              <a:avLst/>
            </a:prstGeom>
          </p:spPr>
          <p:txBody>
            <a:bodyPr wrap="square" lIns="182843" tIns="91422" rIns="182843" bIns="91422">
              <a:spAutoFit/>
            </a:bodyPr>
            <a:lstStyle/>
            <a:p>
              <a:pPr lvl="0" algn="ctr" defTabSz="1828434"/>
              <a:r>
                <a:rPr lang="en-US" sz="1600" dirty="0">
                  <a:solidFill>
                    <a:schemeClr val="tx1">
                      <a:lumMod val="65000"/>
                      <a:lumOff val="35000"/>
                    </a:schemeClr>
                  </a:solidFill>
                  <a:ea typeface="Open Sans" panose="020B0606030504020204" pitchFamily="34" charset="0"/>
                  <a:cs typeface="Roboto Light"/>
                </a:rPr>
                <a:t>Understanding and classifying the situation</a:t>
              </a:r>
            </a:p>
          </p:txBody>
        </p:sp>
        <p:sp>
          <p:nvSpPr>
            <p:cNvPr id="18" name="Rectangle 17"/>
            <p:cNvSpPr/>
            <p:nvPr/>
          </p:nvSpPr>
          <p:spPr>
            <a:xfrm>
              <a:off x="3479696" y="2859789"/>
              <a:ext cx="1104576" cy="961335"/>
            </a:xfrm>
            <a:prstGeom prst="rect">
              <a:avLst/>
            </a:prstGeom>
          </p:spPr>
          <p:txBody>
            <a:bodyPr wrap="none" lIns="182843" tIns="91422" rIns="182843" bIns="91422">
              <a:spAutoFit/>
            </a:bodyPr>
            <a:lstStyle/>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Detect &amp;</a:t>
              </a:r>
            </a:p>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Analyze</a:t>
              </a:r>
            </a:p>
          </p:txBody>
        </p:sp>
        <p:sp>
          <p:nvSpPr>
            <p:cNvPr id="45" name="Freeform 474"/>
            <p:cNvSpPr>
              <a:spLocks noEditPoints="1"/>
            </p:cNvSpPr>
            <p:nvPr/>
          </p:nvSpPr>
          <p:spPr bwMode="auto">
            <a:xfrm>
              <a:off x="3813669" y="2385727"/>
              <a:ext cx="472335" cy="468155"/>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lumMod val="65000"/>
                    <a:lumOff val="35000"/>
                  </a:schemeClr>
                </a:solidFill>
                <a:effectLst/>
                <a:uLnTx/>
                <a:uFillTx/>
              </a:endParaRPr>
            </a:p>
          </p:txBody>
        </p:sp>
      </p:grpSp>
      <p:grpSp>
        <p:nvGrpSpPr>
          <p:cNvPr id="6" name="Group 5"/>
          <p:cNvGrpSpPr/>
          <p:nvPr/>
        </p:nvGrpSpPr>
        <p:grpSpPr>
          <a:xfrm>
            <a:off x="5980607" y="2334122"/>
            <a:ext cx="3100446" cy="3279198"/>
            <a:chOff x="4909234" y="2272651"/>
            <a:chExt cx="2284071" cy="2415756"/>
          </a:xfrm>
        </p:grpSpPr>
        <p:sp>
          <p:nvSpPr>
            <p:cNvPr id="58" name="Freeform 57"/>
            <p:cNvSpPr/>
            <p:nvPr/>
          </p:nvSpPr>
          <p:spPr>
            <a:xfrm>
              <a:off x="4909514" y="2272651"/>
              <a:ext cx="2283791" cy="1842708"/>
            </a:xfrm>
            <a:custGeom>
              <a:avLst/>
              <a:gdLst>
                <a:gd name="connsiteX0" fmla="*/ 0 w 2283791"/>
                <a:gd name="connsiteY0" fmla="*/ 0 h 1842708"/>
                <a:gd name="connsiteX1" fmla="*/ 1983415 w 2283791"/>
                <a:gd name="connsiteY1" fmla="*/ 0 h 1842708"/>
                <a:gd name="connsiteX2" fmla="*/ 2283791 w 2283791"/>
                <a:gd name="connsiteY2" fmla="*/ 723519 h 1842708"/>
                <a:gd name="connsiteX3" fmla="*/ 2266183 w 2283791"/>
                <a:gd name="connsiteY3" fmla="*/ 725294 h 1842708"/>
                <a:gd name="connsiteX4" fmla="*/ 2066013 w 2283791"/>
                <a:gd name="connsiteY4" fmla="*/ 970894 h 1842708"/>
                <a:gd name="connsiteX5" fmla="*/ 2219125 w 2283791"/>
                <a:gd name="connsiteY5" fmla="*/ 1201886 h 1842708"/>
                <a:gd name="connsiteX6" fmla="*/ 2245996 w 2283791"/>
                <a:gd name="connsiteY6" fmla="*/ 1210227 h 1842708"/>
                <a:gd name="connsiteX7" fmla="*/ 1983415 w 2283791"/>
                <a:gd name="connsiteY7" fmla="*/ 1842708 h 1842708"/>
                <a:gd name="connsiteX8" fmla="*/ 0 w 2283791"/>
                <a:gd name="connsiteY8" fmla="*/ 1842708 h 1842708"/>
                <a:gd name="connsiteX9" fmla="*/ 259496 w 2283791"/>
                <a:gd name="connsiteY9" fmla="*/ 1217658 h 1842708"/>
                <a:gd name="connsiteX10" fmla="*/ 271026 w 2283791"/>
                <a:gd name="connsiteY10" fmla="*/ 1216496 h 1842708"/>
                <a:gd name="connsiteX11" fmla="*/ 471195 w 2283791"/>
                <a:gd name="connsiteY11" fmla="*/ 970896 h 1842708"/>
                <a:gd name="connsiteX12" fmla="*/ 318083 w 2283791"/>
                <a:gd name="connsiteY12" fmla="*/ 739904 h 1842708"/>
                <a:gd name="connsiteX13" fmla="*/ 305565 w 2283791"/>
                <a:gd name="connsiteY13" fmla="*/ 736018 h 18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3791" h="1842708">
                  <a:moveTo>
                    <a:pt x="0" y="0"/>
                  </a:moveTo>
                  <a:lnTo>
                    <a:pt x="1983415" y="0"/>
                  </a:lnTo>
                  <a:lnTo>
                    <a:pt x="2283791" y="723519"/>
                  </a:lnTo>
                  <a:lnTo>
                    <a:pt x="2266183" y="725294"/>
                  </a:lnTo>
                  <a:cubicBezTo>
                    <a:pt x="2151946" y="748671"/>
                    <a:pt x="2066013" y="849747"/>
                    <a:pt x="2066013" y="970894"/>
                  </a:cubicBezTo>
                  <a:cubicBezTo>
                    <a:pt x="2066013" y="1074735"/>
                    <a:pt x="2129148" y="1163829"/>
                    <a:pt x="2219125" y="1201886"/>
                  </a:cubicBezTo>
                  <a:lnTo>
                    <a:pt x="2245996" y="1210227"/>
                  </a:lnTo>
                  <a:lnTo>
                    <a:pt x="1983415" y="1842708"/>
                  </a:lnTo>
                  <a:lnTo>
                    <a:pt x="0" y="1842708"/>
                  </a:lnTo>
                  <a:lnTo>
                    <a:pt x="259496" y="1217658"/>
                  </a:lnTo>
                  <a:lnTo>
                    <a:pt x="271026" y="1216496"/>
                  </a:lnTo>
                  <a:cubicBezTo>
                    <a:pt x="385262" y="1193120"/>
                    <a:pt x="471195" y="1092043"/>
                    <a:pt x="471195" y="970896"/>
                  </a:cubicBezTo>
                  <a:cubicBezTo>
                    <a:pt x="471195" y="867056"/>
                    <a:pt x="408061" y="777961"/>
                    <a:pt x="318083" y="739904"/>
                  </a:cubicBezTo>
                  <a:lnTo>
                    <a:pt x="305565" y="736018"/>
                  </a:lnTo>
                  <a:close/>
                </a:path>
              </a:pathLst>
            </a:custGeom>
            <a:solidFill>
              <a:srgbClr val="018CCF"/>
            </a:solidFill>
            <a:ln w="6350" cap="flat" cmpd="sng" algn="ctr">
              <a:noFill/>
              <a:prstDash val="solid"/>
              <a:miter lim="800000"/>
            </a:ln>
            <a:effectLst/>
          </p:spPr>
          <p:txBody>
            <a:bodyPr vert="horz" wrap="square" lIns="182880" tIns="0" bIns="91440" rtlCol="0" anchor="ctr" anchorCtr="0">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tx1">
                    <a:lumMod val="65000"/>
                    <a:lumOff val="35000"/>
                  </a:schemeClr>
                </a:solidFill>
                <a:effectLst/>
                <a:uLnTx/>
                <a:uFillTx/>
                <a:latin typeface="Bebas Neue" panose="020B0606020202050201" pitchFamily="34" charset="0"/>
              </a:endParaRPr>
            </a:p>
          </p:txBody>
        </p:sp>
        <p:sp>
          <p:nvSpPr>
            <p:cNvPr id="31" name="Rectangle 30"/>
            <p:cNvSpPr/>
            <p:nvPr/>
          </p:nvSpPr>
          <p:spPr>
            <a:xfrm>
              <a:off x="4909234" y="4189614"/>
              <a:ext cx="2084754" cy="498793"/>
            </a:xfrm>
            <a:prstGeom prst="rect">
              <a:avLst/>
            </a:prstGeom>
          </p:spPr>
          <p:txBody>
            <a:bodyPr wrap="square" lIns="182843" tIns="91422" rIns="182843" bIns="91422">
              <a:spAutoFit/>
            </a:bodyPr>
            <a:lstStyle/>
            <a:p>
              <a:pPr lvl="0" algn="ctr" defTabSz="1828434"/>
              <a:r>
                <a:rPr lang="en-US" sz="1600" dirty="0">
                  <a:solidFill>
                    <a:schemeClr val="tx1">
                      <a:lumMod val="65000"/>
                      <a:lumOff val="35000"/>
                    </a:schemeClr>
                  </a:solidFill>
                  <a:ea typeface="Open Sans" panose="020B0606030504020204" pitchFamily="34" charset="0"/>
                  <a:cs typeface="Roboto Light"/>
                </a:rPr>
                <a:t>Restoring the organization to normal operation</a:t>
              </a:r>
            </a:p>
          </p:txBody>
        </p:sp>
        <p:sp>
          <p:nvSpPr>
            <p:cNvPr id="20" name="Rectangle 19"/>
            <p:cNvSpPr/>
            <p:nvPr/>
          </p:nvSpPr>
          <p:spPr>
            <a:xfrm>
              <a:off x="5532236" y="2809712"/>
              <a:ext cx="1188421" cy="1373995"/>
            </a:xfrm>
            <a:prstGeom prst="rect">
              <a:avLst/>
            </a:prstGeom>
          </p:spPr>
          <p:txBody>
            <a:bodyPr wrap="none" lIns="182843" tIns="91422" rIns="182843" bIns="91422">
              <a:spAutoFit/>
            </a:bodyPr>
            <a:lstStyle/>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Contain</a:t>
              </a:r>
            </a:p>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Eradicate</a:t>
              </a:r>
            </a:p>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Recover</a:t>
              </a:r>
            </a:p>
          </p:txBody>
        </p:sp>
        <p:sp>
          <p:nvSpPr>
            <p:cNvPr id="47" name="Freeform 480"/>
            <p:cNvSpPr>
              <a:spLocks noEditPoints="1"/>
            </p:cNvSpPr>
            <p:nvPr/>
          </p:nvSpPr>
          <p:spPr bwMode="auto">
            <a:xfrm>
              <a:off x="5912573" y="2368002"/>
              <a:ext cx="427749" cy="468155"/>
            </a:xfrm>
            <a:custGeom>
              <a:avLst/>
              <a:gdLst>
                <a:gd name="T0" fmla="*/ 42 w 169"/>
                <a:gd name="T1" fmla="*/ 147 h 185"/>
                <a:gd name="T2" fmla="*/ 50 w 169"/>
                <a:gd name="T3" fmla="*/ 147 h 185"/>
                <a:gd name="T4" fmla="*/ 55 w 169"/>
                <a:gd name="T5" fmla="*/ 101 h 185"/>
                <a:gd name="T6" fmla="*/ 55 w 169"/>
                <a:gd name="T7" fmla="*/ 126 h 185"/>
                <a:gd name="T8" fmla="*/ 55 w 169"/>
                <a:gd name="T9" fmla="*/ 101 h 185"/>
                <a:gd name="T10" fmla="*/ 50 w 169"/>
                <a:gd name="T11" fmla="*/ 114 h 185"/>
                <a:gd name="T12" fmla="*/ 59 w 169"/>
                <a:gd name="T13" fmla="*/ 114 h 185"/>
                <a:gd name="T14" fmla="*/ 84 w 169"/>
                <a:gd name="T15" fmla="*/ 135 h 185"/>
                <a:gd name="T16" fmla="*/ 84 w 169"/>
                <a:gd name="T17" fmla="*/ 152 h 185"/>
                <a:gd name="T18" fmla="*/ 84 w 169"/>
                <a:gd name="T19" fmla="*/ 135 h 185"/>
                <a:gd name="T20" fmla="*/ 126 w 169"/>
                <a:gd name="T21" fmla="*/ 156 h 185"/>
                <a:gd name="T22" fmla="*/ 135 w 169"/>
                <a:gd name="T23" fmla="*/ 156 h 185"/>
                <a:gd name="T24" fmla="*/ 101 w 169"/>
                <a:gd name="T25" fmla="*/ 93 h 185"/>
                <a:gd name="T26" fmla="*/ 101 w 169"/>
                <a:gd name="T27" fmla="*/ 109 h 185"/>
                <a:gd name="T28" fmla="*/ 101 w 169"/>
                <a:gd name="T29" fmla="*/ 93 h 185"/>
                <a:gd name="T30" fmla="*/ 118 w 169"/>
                <a:gd name="T31" fmla="*/ 25 h 185"/>
                <a:gd name="T32" fmla="*/ 135 w 169"/>
                <a:gd name="T33" fmla="*/ 17 h 185"/>
                <a:gd name="T34" fmla="*/ 126 w 169"/>
                <a:gd name="T35" fmla="*/ 0 h 185"/>
                <a:gd name="T36" fmla="*/ 34 w 169"/>
                <a:gd name="T37" fmla="*/ 8 h 185"/>
                <a:gd name="T38" fmla="*/ 42 w 169"/>
                <a:gd name="T39" fmla="*/ 25 h 185"/>
                <a:gd name="T40" fmla="*/ 50 w 169"/>
                <a:gd name="T41" fmla="*/ 50 h 185"/>
                <a:gd name="T42" fmla="*/ 42 w 169"/>
                <a:gd name="T43" fmla="*/ 185 h 185"/>
                <a:gd name="T44" fmla="*/ 169 w 169"/>
                <a:gd name="T45" fmla="*/ 143 h 185"/>
                <a:gd name="T46" fmla="*/ 42 w 169"/>
                <a:gd name="T47" fmla="*/ 17 h 185"/>
                <a:gd name="T48" fmla="*/ 126 w 169"/>
                <a:gd name="T49" fmla="*/ 8 h 185"/>
                <a:gd name="T50" fmla="*/ 42 w 169"/>
                <a:gd name="T51" fmla="*/ 17 h 185"/>
                <a:gd name="T52" fmla="*/ 110 w 169"/>
                <a:gd name="T53" fmla="*/ 38 h 185"/>
                <a:gd name="T54" fmla="*/ 59 w 169"/>
                <a:gd name="T55" fmla="*/ 50 h 185"/>
                <a:gd name="T56" fmla="*/ 59 w 169"/>
                <a:gd name="T57" fmla="*/ 25 h 185"/>
                <a:gd name="T58" fmla="*/ 126 w 169"/>
                <a:gd name="T59" fmla="*/ 177 h 185"/>
                <a:gd name="T60" fmla="*/ 8 w 169"/>
                <a:gd name="T61" fmla="*/ 143 h 185"/>
                <a:gd name="T62" fmla="*/ 58 w 169"/>
                <a:gd name="T63" fmla="*/ 58 h 185"/>
                <a:gd name="T64" fmla="*/ 87 w 169"/>
                <a:gd name="T65" fmla="*/ 53 h 185"/>
                <a:gd name="T66" fmla="*/ 110 w 169"/>
                <a:gd name="T67" fmla="*/ 50 h 185"/>
                <a:gd name="T68" fmla="*/ 160 w 169"/>
                <a:gd name="T69" fmla="*/ 143 h 185"/>
                <a:gd name="T70" fmla="*/ 122 w 169"/>
                <a:gd name="T71" fmla="*/ 126 h 185"/>
                <a:gd name="T72" fmla="*/ 122 w 169"/>
                <a:gd name="T73" fmla="*/ 135 h 185"/>
                <a:gd name="T74" fmla="*/ 122 w 169"/>
                <a:gd name="T75" fmla="*/ 1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85">
                  <a:moveTo>
                    <a:pt x="46" y="143"/>
                  </a:moveTo>
                  <a:cubicBezTo>
                    <a:pt x="44" y="143"/>
                    <a:pt x="42" y="145"/>
                    <a:pt x="42" y="147"/>
                  </a:cubicBezTo>
                  <a:cubicBezTo>
                    <a:pt x="42" y="150"/>
                    <a:pt x="44" y="152"/>
                    <a:pt x="46" y="152"/>
                  </a:cubicBezTo>
                  <a:cubicBezTo>
                    <a:pt x="49" y="152"/>
                    <a:pt x="50" y="150"/>
                    <a:pt x="50" y="147"/>
                  </a:cubicBezTo>
                  <a:cubicBezTo>
                    <a:pt x="50" y="145"/>
                    <a:pt x="49" y="143"/>
                    <a:pt x="46" y="143"/>
                  </a:cubicBezTo>
                  <a:close/>
                  <a:moveTo>
                    <a:pt x="55" y="101"/>
                  </a:moveTo>
                  <a:cubicBezTo>
                    <a:pt x="48" y="101"/>
                    <a:pt x="42" y="107"/>
                    <a:pt x="42" y="114"/>
                  </a:cubicBezTo>
                  <a:cubicBezTo>
                    <a:pt x="42" y="121"/>
                    <a:pt x="48" y="126"/>
                    <a:pt x="55" y="126"/>
                  </a:cubicBezTo>
                  <a:cubicBezTo>
                    <a:pt x="62" y="126"/>
                    <a:pt x="67" y="121"/>
                    <a:pt x="67" y="114"/>
                  </a:cubicBezTo>
                  <a:cubicBezTo>
                    <a:pt x="67" y="107"/>
                    <a:pt x="62" y="101"/>
                    <a:pt x="55" y="101"/>
                  </a:cubicBezTo>
                  <a:close/>
                  <a:moveTo>
                    <a:pt x="55" y="118"/>
                  </a:moveTo>
                  <a:cubicBezTo>
                    <a:pt x="52" y="118"/>
                    <a:pt x="50" y="116"/>
                    <a:pt x="50" y="114"/>
                  </a:cubicBezTo>
                  <a:cubicBezTo>
                    <a:pt x="50" y="111"/>
                    <a:pt x="52" y="109"/>
                    <a:pt x="55" y="109"/>
                  </a:cubicBezTo>
                  <a:cubicBezTo>
                    <a:pt x="57" y="109"/>
                    <a:pt x="59" y="111"/>
                    <a:pt x="59" y="114"/>
                  </a:cubicBezTo>
                  <a:cubicBezTo>
                    <a:pt x="59" y="116"/>
                    <a:pt x="57" y="118"/>
                    <a:pt x="55" y="118"/>
                  </a:cubicBezTo>
                  <a:close/>
                  <a:moveTo>
                    <a:pt x="84" y="135"/>
                  </a:moveTo>
                  <a:cubicBezTo>
                    <a:pt x="80" y="135"/>
                    <a:pt x="76" y="139"/>
                    <a:pt x="76" y="143"/>
                  </a:cubicBezTo>
                  <a:cubicBezTo>
                    <a:pt x="76" y="148"/>
                    <a:pt x="80" y="152"/>
                    <a:pt x="84" y="152"/>
                  </a:cubicBezTo>
                  <a:cubicBezTo>
                    <a:pt x="89" y="152"/>
                    <a:pt x="93" y="148"/>
                    <a:pt x="93" y="143"/>
                  </a:cubicBezTo>
                  <a:cubicBezTo>
                    <a:pt x="93" y="139"/>
                    <a:pt x="89" y="135"/>
                    <a:pt x="84" y="135"/>
                  </a:cubicBezTo>
                  <a:close/>
                  <a:moveTo>
                    <a:pt x="131" y="152"/>
                  </a:moveTo>
                  <a:cubicBezTo>
                    <a:pt x="128" y="152"/>
                    <a:pt x="126" y="154"/>
                    <a:pt x="126" y="156"/>
                  </a:cubicBezTo>
                  <a:cubicBezTo>
                    <a:pt x="126" y="158"/>
                    <a:pt x="128" y="160"/>
                    <a:pt x="131" y="160"/>
                  </a:cubicBezTo>
                  <a:cubicBezTo>
                    <a:pt x="133" y="160"/>
                    <a:pt x="135" y="158"/>
                    <a:pt x="135" y="156"/>
                  </a:cubicBezTo>
                  <a:cubicBezTo>
                    <a:pt x="135" y="154"/>
                    <a:pt x="133" y="152"/>
                    <a:pt x="131" y="152"/>
                  </a:cubicBezTo>
                  <a:close/>
                  <a:moveTo>
                    <a:pt x="101" y="93"/>
                  </a:moveTo>
                  <a:cubicBezTo>
                    <a:pt x="96" y="93"/>
                    <a:pt x="93" y="96"/>
                    <a:pt x="93" y="101"/>
                  </a:cubicBezTo>
                  <a:cubicBezTo>
                    <a:pt x="93" y="106"/>
                    <a:pt x="96" y="109"/>
                    <a:pt x="101" y="109"/>
                  </a:cubicBezTo>
                  <a:cubicBezTo>
                    <a:pt x="106" y="109"/>
                    <a:pt x="110" y="106"/>
                    <a:pt x="110" y="101"/>
                  </a:cubicBezTo>
                  <a:cubicBezTo>
                    <a:pt x="110" y="96"/>
                    <a:pt x="106" y="93"/>
                    <a:pt x="101" y="93"/>
                  </a:cubicBezTo>
                  <a:close/>
                  <a:moveTo>
                    <a:pt x="118" y="50"/>
                  </a:moveTo>
                  <a:cubicBezTo>
                    <a:pt x="118" y="25"/>
                    <a:pt x="118" y="25"/>
                    <a:pt x="118" y="25"/>
                  </a:cubicBezTo>
                  <a:cubicBezTo>
                    <a:pt x="126" y="25"/>
                    <a:pt x="126" y="25"/>
                    <a:pt x="126" y="25"/>
                  </a:cubicBezTo>
                  <a:cubicBezTo>
                    <a:pt x="131" y="25"/>
                    <a:pt x="135" y="21"/>
                    <a:pt x="135" y="17"/>
                  </a:cubicBezTo>
                  <a:cubicBezTo>
                    <a:pt x="135" y="8"/>
                    <a:pt x="135" y="8"/>
                    <a:pt x="135" y="8"/>
                  </a:cubicBezTo>
                  <a:cubicBezTo>
                    <a:pt x="135" y="4"/>
                    <a:pt x="131" y="0"/>
                    <a:pt x="126" y="0"/>
                  </a:cubicBezTo>
                  <a:cubicBezTo>
                    <a:pt x="42" y="0"/>
                    <a:pt x="42" y="0"/>
                    <a:pt x="42" y="0"/>
                  </a:cubicBezTo>
                  <a:cubicBezTo>
                    <a:pt x="37" y="0"/>
                    <a:pt x="34" y="4"/>
                    <a:pt x="34" y="8"/>
                  </a:cubicBezTo>
                  <a:cubicBezTo>
                    <a:pt x="34" y="17"/>
                    <a:pt x="34" y="17"/>
                    <a:pt x="34" y="17"/>
                  </a:cubicBezTo>
                  <a:cubicBezTo>
                    <a:pt x="34" y="21"/>
                    <a:pt x="37" y="25"/>
                    <a:pt x="42" y="25"/>
                  </a:cubicBezTo>
                  <a:cubicBezTo>
                    <a:pt x="50" y="25"/>
                    <a:pt x="50" y="25"/>
                    <a:pt x="50" y="25"/>
                  </a:cubicBezTo>
                  <a:cubicBezTo>
                    <a:pt x="50" y="50"/>
                    <a:pt x="50" y="50"/>
                    <a:pt x="50" y="50"/>
                  </a:cubicBezTo>
                  <a:cubicBezTo>
                    <a:pt x="50" y="76"/>
                    <a:pt x="0" y="84"/>
                    <a:pt x="0" y="143"/>
                  </a:cubicBezTo>
                  <a:cubicBezTo>
                    <a:pt x="0" y="185"/>
                    <a:pt x="42" y="185"/>
                    <a:pt x="42" y="185"/>
                  </a:cubicBezTo>
                  <a:cubicBezTo>
                    <a:pt x="126" y="185"/>
                    <a:pt x="126" y="185"/>
                    <a:pt x="126" y="185"/>
                  </a:cubicBezTo>
                  <a:cubicBezTo>
                    <a:pt x="126" y="185"/>
                    <a:pt x="169" y="185"/>
                    <a:pt x="169" y="143"/>
                  </a:cubicBezTo>
                  <a:cubicBezTo>
                    <a:pt x="169" y="84"/>
                    <a:pt x="118" y="76"/>
                    <a:pt x="118" y="50"/>
                  </a:cubicBezTo>
                  <a:close/>
                  <a:moveTo>
                    <a:pt x="42" y="17"/>
                  </a:moveTo>
                  <a:cubicBezTo>
                    <a:pt x="42" y="8"/>
                    <a:pt x="42" y="8"/>
                    <a:pt x="42" y="8"/>
                  </a:cubicBezTo>
                  <a:cubicBezTo>
                    <a:pt x="126" y="8"/>
                    <a:pt x="126" y="8"/>
                    <a:pt x="126" y="8"/>
                  </a:cubicBezTo>
                  <a:cubicBezTo>
                    <a:pt x="126" y="17"/>
                    <a:pt x="126" y="17"/>
                    <a:pt x="126" y="17"/>
                  </a:cubicBezTo>
                  <a:lnTo>
                    <a:pt x="42" y="17"/>
                  </a:lnTo>
                  <a:close/>
                  <a:moveTo>
                    <a:pt x="110" y="25"/>
                  </a:moveTo>
                  <a:cubicBezTo>
                    <a:pt x="110" y="38"/>
                    <a:pt x="110" y="38"/>
                    <a:pt x="110" y="38"/>
                  </a:cubicBezTo>
                  <a:cubicBezTo>
                    <a:pt x="102" y="38"/>
                    <a:pt x="93" y="40"/>
                    <a:pt x="83" y="46"/>
                  </a:cubicBezTo>
                  <a:cubicBezTo>
                    <a:pt x="74" y="51"/>
                    <a:pt x="66" y="51"/>
                    <a:pt x="59" y="50"/>
                  </a:cubicBezTo>
                  <a:cubicBezTo>
                    <a:pt x="59" y="50"/>
                    <a:pt x="59" y="50"/>
                    <a:pt x="59" y="50"/>
                  </a:cubicBezTo>
                  <a:cubicBezTo>
                    <a:pt x="59" y="25"/>
                    <a:pt x="59" y="25"/>
                    <a:pt x="59" y="25"/>
                  </a:cubicBezTo>
                  <a:lnTo>
                    <a:pt x="110" y="25"/>
                  </a:lnTo>
                  <a:close/>
                  <a:moveTo>
                    <a:pt x="126" y="177"/>
                  </a:moveTo>
                  <a:cubicBezTo>
                    <a:pt x="42" y="177"/>
                    <a:pt x="42" y="177"/>
                    <a:pt x="42" y="177"/>
                  </a:cubicBezTo>
                  <a:cubicBezTo>
                    <a:pt x="41" y="177"/>
                    <a:pt x="8" y="177"/>
                    <a:pt x="8" y="143"/>
                  </a:cubicBezTo>
                  <a:cubicBezTo>
                    <a:pt x="8" y="111"/>
                    <a:pt x="24" y="96"/>
                    <a:pt x="39" y="83"/>
                  </a:cubicBezTo>
                  <a:cubicBezTo>
                    <a:pt x="47" y="75"/>
                    <a:pt x="55" y="68"/>
                    <a:pt x="58" y="58"/>
                  </a:cubicBezTo>
                  <a:cubicBezTo>
                    <a:pt x="60" y="59"/>
                    <a:pt x="62" y="59"/>
                    <a:pt x="65" y="59"/>
                  </a:cubicBezTo>
                  <a:cubicBezTo>
                    <a:pt x="72" y="59"/>
                    <a:pt x="79" y="57"/>
                    <a:pt x="87" y="53"/>
                  </a:cubicBezTo>
                  <a:cubicBezTo>
                    <a:pt x="96" y="48"/>
                    <a:pt x="103" y="46"/>
                    <a:pt x="110" y="46"/>
                  </a:cubicBezTo>
                  <a:cubicBezTo>
                    <a:pt x="110" y="50"/>
                    <a:pt x="110" y="50"/>
                    <a:pt x="110" y="50"/>
                  </a:cubicBezTo>
                  <a:cubicBezTo>
                    <a:pt x="110" y="64"/>
                    <a:pt x="119" y="73"/>
                    <a:pt x="130" y="83"/>
                  </a:cubicBezTo>
                  <a:cubicBezTo>
                    <a:pt x="144" y="96"/>
                    <a:pt x="160" y="111"/>
                    <a:pt x="160" y="143"/>
                  </a:cubicBezTo>
                  <a:cubicBezTo>
                    <a:pt x="160" y="176"/>
                    <a:pt x="130" y="177"/>
                    <a:pt x="126" y="177"/>
                  </a:cubicBezTo>
                  <a:close/>
                  <a:moveTo>
                    <a:pt x="122" y="126"/>
                  </a:moveTo>
                  <a:cubicBezTo>
                    <a:pt x="120" y="126"/>
                    <a:pt x="118" y="128"/>
                    <a:pt x="118" y="131"/>
                  </a:cubicBezTo>
                  <a:cubicBezTo>
                    <a:pt x="118" y="133"/>
                    <a:pt x="120" y="135"/>
                    <a:pt x="122" y="135"/>
                  </a:cubicBezTo>
                  <a:cubicBezTo>
                    <a:pt x="125" y="135"/>
                    <a:pt x="126" y="133"/>
                    <a:pt x="126" y="131"/>
                  </a:cubicBezTo>
                  <a:cubicBezTo>
                    <a:pt x="126" y="128"/>
                    <a:pt x="125" y="126"/>
                    <a:pt x="122" y="12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lumMod val="65000"/>
                    <a:lumOff val="35000"/>
                  </a:schemeClr>
                </a:solidFill>
                <a:effectLst/>
                <a:uLnTx/>
                <a:uFillTx/>
              </a:endParaRPr>
            </a:p>
          </p:txBody>
        </p:sp>
      </p:grpSp>
      <p:grpSp>
        <p:nvGrpSpPr>
          <p:cNvPr id="7" name="Group 6"/>
          <p:cNvGrpSpPr/>
          <p:nvPr/>
        </p:nvGrpSpPr>
        <p:grpSpPr>
          <a:xfrm>
            <a:off x="8875749" y="2334126"/>
            <a:ext cx="3102216" cy="3279196"/>
            <a:chOff x="6993987" y="2272651"/>
            <a:chExt cx="2285375" cy="2415755"/>
          </a:xfrm>
        </p:grpSpPr>
        <p:sp>
          <p:nvSpPr>
            <p:cNvPr id="60" name="Freeform 59"/>
            <p:cNvSpPr/>
            <p:nvPr/>
          </p:nvSpPr>
          <p:spPr>
            <a:xfrm>
              <a:off x="6994544" y="2272651"/>
              <a:ext cx="2284818" cy="1842708"/>
            </a:xfrm>
            <a:custGeom>
              <a:avLst/>
              <a:gdLst>
                <a:gd name="connsiteX0" fmla="*/ 0 w 2284818"/>
                <a:gd name="connsiteY0" fmla="*/ 0 h 1842708"/>
                <a:gd name="connsiteX1" fmla="*/ 1983415 w 2284818"/>
                <a:gd name="connsiteY1" fmla="*/ 0 h 1842708"/>
                <a:gd name="connsiteX2" fmla="*/ 2284818 w 2284818"/>
                <a:gd name="connsiteY2" fmla="*/ 725994 h 1842708"/>
                <a:gd name="connsiteX3" fmla="*/ 2242547 w 2284818"/>
                <a:gd name="connsiteY3" fmla="*/ 739116 h 1842708"/>
                <a:gd name="connsiteX4" fmla="*/ 2089435 w 2284818"/>
                <a:gd name="connsiteY4" fmla="*/ 970108 h 1842708"/>
                <a:gd name="connsiteX5" fmla="*/ 2242547 w 2284818"/>
                <a:gd name="connsiteY5" fmla="*/ 1201100 h 1842708"/>
                <a:gd name="connsiteX6" fmla="*/ 2248958 w 2284818"/>
                <a:gd name="connsiteY6" fmla="*/ 1203091 h 1842708"/>
                <a:gd name="connsiteX7" fmla="*/ 1983415 w 2284818"/>
                <a:gd name="connsiteY7" fmla="*/ 1842708 h 1842708"/>
                <a:gd name="connsiteX8" fmla="*/ 0 w 2284818"/>
                <a:gd name="connsiteY8" fmla="*/ 1842708 h 1842708"/>
                <a:gd name="connsiteX9" fmla="*/ 258761 w 2284818"/>
                <a:gd name="connsiteY9" fmla="*/ 1219429 h 1842708"/>
                <a:gd name="connsiteX10" fmla="*/ 287859 w 2284818"/>
                <a:gd name="connsiteY10" fmla="*/ 1216496 h 1842708"/>
                <a:gd name="connsiteX11" fmla="*/ 488028 w 2284818"/>
                <a:gd name="connsiteY11" fmla="*/ 970896 h 1842708"/>
                <a:gd name="connsiteX12" fmla="*/ 334916 w 2284818"/>
                <a:gd name="connsiteY12" fmla="*/ 739904 h 1842708"/>
                <a:gd name="connsiteX13" fmla="*/ 303075 w 2284818"/>
                <a:gd name="connsiteY13" fmla="*/ 730020 h 18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4818" h="1842708">
                  <a:moveTo>
                    <a:pt x="0" y="0"/>
                  </a:moveTo>
                  <a:lnTo>
                    <a:pt x="1983415" y="0"/>
                  </a:lnTo>
                  <a:lnTo>
                    <a:pt x="2284818" y="725994"/>
                  </a:lnTo>
                  <a:lnTo>
                    <a:pt x="2242547" y="739116"/>
                  </a:lnTo>
                  <a:cubicBezTo>
                    <a:pt x="2152569" y="777173"/>
                    <a:pt x="2089435" y="866268"/>
                    <a:pt x="2089435" y="970108"/>
                  </a:cubicBezTo>
                  <a:cubicBezTo>
                    <a:pt x="2089435" y="1073949"/>
                    <a:pt x="2152569" y="1163043"/>
                    <a:pt x="2242547" y="1201100"/>
                  </a:cubicBezTo>
                  <a:lnTo>
                    <a:pt x="2248958" y="1203091"/>
                  </a:lnTo>
                  <a:lnTo>
                    <a:pt x="1983415" y="1842708"/>
                  </a:lnTo>
                  <a:lnTo>
                    <a:pt x="0" y="1842708"/>
                  </a:lnTo>
                  <a:lnTo>
                    <a:pt x="258761" y="1219429"/>
                  </a:lnTo>
                  <a:lnTo>
                    <a:pt x="287859" y="1216496"/>
                  </a:lnTo>
                  <a:cubicBezTo>
                    <a:pt x="402095" y="1193120"/>
                    <a:pt x="488028" y="1092043"/>
                    <a:pt x="488028" y="970896"/>
                  </a:cubicBezTo>
                  <a:cubicBezTo>
                    <a:pt x="488028" y="867056"/>
                    <a:pt x="424894" y="777961"/>
                    <a:pt x="334916" y="739904"/>
                  </a:cubicBezTo>
                  <a:lnTo>
                    <a:pt x="303075" y="730020"/>
                  </a:lnTo>
                  <a:close/>
                </a:path>
              </a:pathLst>
            </a:custGeom>
            <a:solidFill>
              <a:srgbClr val="7F7F7F"/>
            </a:solidFill>
            <a:ln w="6350" cap="flat" cmpd="sng" algn="ctr">
              <a:noFill/>
              <a:prstDash val="solid"/>
              <a:miter lim="800000"/>
            </a:ln>
            <a:effectLst/>
          </p:spPr>
          <p:txBody>
            <a:bodyPr vert="horz" wrap="square" lIns="182880" tIns="0" bIns="91440" rtlCol="0" anchor="ctr" anchorCtr="0">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tx1">
                    <a:lumMod val="65000"/>
                    <a:lumOff val="35000"/>
                  </a:schemeClr>
                </a:solidFill>
                <a:effectLst/>
                <a:uLnTx/>
                <a:uFillTx/>
                <a:latin typeface="Bebas Neue" panose="020B0606020202050201" pitchFamily="34" charset="0"/>
              </a:endParaRPr>
            </a:p>
          </p:txBody>
        </p:sp>
        <p:sp>
          <p:nvSpPr>
            <p:cNvPr id="32" name="Rectangle 31"/>
            <p:cNvSpPr/>
            <p:nvPr/>
          </p:nvSpPr>
          <p:spPr>
            <a:xfrm>
              <a:off x="6993987" y="4189613"/>
              <a:ext cx="2084753" cy="498793"/>
            </a:xfrm>
            <a:prstGeom prst="rect">
              <a:avLst/>
            </a:prstGeom>
          </p:spPr>
          <p:txBody>
            <a:bodyPr wrap="square" lIns="182843" tIns="91422" rIns="182843" bIns="91422">
              <a:spAutoFit/>
            </a:bodyPr>
            <a:lstStyle/>
            <a:p>
              <a:pPr lvl="0" algn="ctr" defTabSz="1828434"/>
              <a:r>
                <a:rPr lang="en-US" sz="1600" dirty="0">
                  <a:solidFill>
                    <a:schemeClr val="tx1">
                      <a:lumMod val="65000"/>
                      <a:lumOff val="35000"/>
                    </a:schemeClr>
                  </a:solidFill>
                  <a:ea typeface="Open Sans" panose="020B0606030504020204" pitchFamily="34" charset="0"/>
                  <a:cs typeface="Roboto Light"/>
                </a:rPr>
                <a:t>Dealing with fallout and reviewing lessons learned</a:t>
              </a:r>
            </a:p>
          </p:txBody>
        </p:sp>
        <p:sp>
          <p:nvSpPr>
            <p:cNvPr id="22" name="Rectangle 21"/>
            <p:cNvSpPr/>
            <p:nvPr/>
          </p:nvSpPr>
          <p:spPr>
            <a:xfrm>
              <a:off x="7432610" y="3138843"/>
              <a:ext cx="1526163" cy="961335"/>
            </a:xfrm>
            <a:prstGeom prst="rect">
              <a:avLst/>
            </a:prstGeom>
          </p:spPr>
          <p:txBody>
            <a:bodyPr wrap="none" lIns="182843" tIns="91422" rIns="182843" bIns="91422">
              <a:spAutoFit/>
            </a:bodyPr>
            <a:lstStyle/>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Post Incident</a:t>
              </a:r>
            </a:p>
            <a:p>
              <a:pPr algn="ctr" defTabSz="1828434">
                <a:lnSpc>
                  <a:spcPct val="130000"/>
                </a:lnSpc>
              </a:pPr>
              <a:r>
                <a:rPr lang="en-US" sz="2800" dirty="0">
                  <a:solidFill>
                    <a:schemeClr val="bg1"/>
                  </a:solidFill>
                  <a:latin typeface="Bebas Neue" panose="020B0606020202050201" pitchFamily="34" charset="0"/>
                  <a:ea typeface="Open Sans" panose="020B0606030504020204" pitchFamily="34" charset="0"/>
                  <a:cs typeface="Roboto Regular"/>
                </a:rPr>
                <a:t>Activity</a:t>
              </a:r>
            </a:p>
          </p:txBody>
        </p:sp>
        <p:sp>
          <p:nvSpPr>
            <p:cNvPr id="48" name="Freeform 473"/>
            <p:cNvSpPr>
              <a:spLocks noEditPoints="1"/>
            </p:cNvSpPr>
            <p:nvPr/>
          </p:nvSpPr>
          <p:spPr bwMode="auto">
            <a:xfrm>
              <a:off x="7985702" y="2388843"/>
              <a:ext cx="469549" cy="470942"/>
            </a:xfrm>
            <a:custGeom>
              <a:avLst/>
              <a:gdLst>
                <a:gd name="T0" fmla="*/ 177 w 185"/>
                <a:gd name="T1" fmla="*/ 68 h 186"/>
                <a:gd name="T2" fmla="*/ 75 w 185"/>
                <a:gd name="T3" fmla="*/ 68 h 186"/>
                <a:gd name="T4" fmla="*/ 67 w 185"/>
                <a:gd name="T5" fmla="*/ 76 h 186"/>
                <a:gd name="T6" fmla="*/ 67 w 185"/>
                <a:gd name="T7" fmla="*/ 178 h 186"/>
                <a:gd name="T8" fmla="*/ 75 w 185"/>
                <a:gd name="T9" fmla="*/ 186 h 186"/>
                <a:gd name="T10" fmla="*/ 177 w 185"/>
                <a:gd name="T11" fmla="*/ 186 h 186"/>
                <a:gd name="T12" fmla="*/ 185 w 185"/>
                <a:gd name="T13" fmla="*/ 178 h 186"/>
                <a:gd name="T14" fmla="*/ 185 w 185"/>
                <a:gd name="T15" fmla="*/ 76 h 186"/>
                <a:gd name="T16" fmla="*/ 177 w 185"/>
                <a:gd name="T17" fmla="*/ 68 h 186"/>
                <a:gd name="T18" fmla="*/ 177 w 185"/>
                <a:gd name="T19" fmla="*/ 178 h 186"/>
                <a:gd name="T20" fmla="*/ 75 w 185"/>
                <a:gd name="T21" fmla="*/ 178 h 186"/>
                <a:gd name="T22" fmla="*/ 75 w 185"/>
                <a:gd name="T23" fmla="*/ 76 h 186"/>
                <a:gd name="T24" fmla="*/ 177 w 185"/>
                <a:gd name="T25" fmla="*/ 76 h 186"/>
                <a:gd name="T26" fmla="*/ 177 w 185"/>
                <a:gd name="T27" fmla="*/ 178 h 186"/>
                <a:gd name="T28" fmla="*/ 177 w 185"/>
                <a:gd name="T29" fmla="*/ 0 h 186"/>
                <a:gd name="T30" fmla="*/ 8 w 185"/>
                <a:gd name="T31" fmla="*/ 0 h 186"/>
                <a:gd name="T32" fmla="*/ 0 w 185"/>
                <a:gd name="T33" fmla="*/ 9 h 186"/>
                <a:gd name="T34" fmla="*/ 0 w 185"/>
                <a:gd name="T35" fmla="*/ 43 h 186"/>
                <a:gd name="T36" fmla="*/ 8 w 185"/>
                <a:gd name="T37" fmla="*/ 51 h 186"/>
                <a:gd name="T38" fmla="*/ 177 w 185"/>
                <a:gd name="T39" fmla="*/ 51 h 186"/>
                <a:gd name="T40" fmla="*/ 185 w 185"/>
                <a:gd name="T41" fmla="*/ 43 h 186"/>
                <a:gd name="T42" fmla="*/ 185 w 185"/>
                <a:gd name="T43" fmla="*/ 9 h 186"/>
                <a:gd name="T44" fmla="*/ 177 w 185"/>
                <a:gd name="T45" fmla="*/ 0 h 186"/>
                <a:gd name="T46" fmla="*/ 177 w 185"/>
                <a:gd name="T47" fmla="*/ 43 h 186"/>
                <a:gd name="T48" fmla="*/ 8 w 185"/>
                <a:gd name="T49" fmla="*/ 43 h 186"/>
                <a:gd name="T50" fmla="*/ 8 w 185"/>
                <a:gd name="T51" fmla="*/ 9 h 186"/>
                <a:gd name="T52" fmla="*/ 177 w 185"/>
                <a:gd name="T53" fmla="*/ 9 h 186"/>
                <a:gd name="T54" fmla="*/ 177 w 185"/>
                <a:gd name="T55" fmla="*/ 43 h 186"/>
                <a:gd name="T56" fmla="*/ 42 w 185"/>
                <a:gd name="T57" fmla="*/ 68 h 186"/>
                <a:gd name="T58" fmla="*/ 8 w 185"/>
                <a:gd name="T59" fmla="*/ 68 h 186"/>
                <a:gd name="T60" fmla="*/ 0 w 185"/>
                <a:gd name="T61" fmla="*/ 76 h 186"/>
                <a:gd name="T62" fmla="*/ 0 w 185"/>
                <a:gd name="T63" fmla="*/ 178 h 186"/>
                <a:gd name="T64" fmla="*/ 8 w 185"/>
                <a:gd name="T65" fmla="*/ 186 h 186"/>
                <a:gd name="T66" fmla="*/ 42 w 185"/>
                <a:gd name="T67" fmla="*/ 186 h 186"/>
                <a:gd name="T68" fmla="*/ 50 w 185"/>
                <a:gd name="T69" fmla="*/ 178 h 186"/>
                <a:gd name="T70" fmla="*/ 50 w 185"/>
                <a:gd name="T71" fmla="*/ 76 h 186"/>
                <a:gd name="T72" fmla="*/ 42 w 185"/>
                <a:gd name="T73" fmla="*/ 68 h 186"/>
                <a:gd name="T74" fmla="*/ 42 w 185"/>
                <a:gd name="T75" fmla="*/ 178 h 186"/>
                <a:gd name="T76" fmla="*/ 8 w 185"/>
                <a:gd name="T77" fmla="*/ 178 h 186"/>
                <a:gd name="T78" fmla="*/ 8 w 185"/>
                <a:gd name="T79" fmla="*/ 76 h 186"/>
                <a:gd name="T80" fmla="*/ 42 w 185"/>
                <a:gd name="T81" fmla="*/ 76 h 186"/>
                <a:gd name="T82" fmla="*/ 42 w 185"/>
                <a:gd name="T83"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86">
                  <a:moveTo>
                    <a:pt x="177" y="68"/>
                  </a:moveTo>
                  <a:cubicBezTo>
                    <a:pt x="75" y="68"/>
                    <a:pt x="75" y="68"/>
                    <a:pt x="75" y="68"/>
                  </a:cubicBezTo>
                  <a:cubicBezTo>
                    <a:pt x="71" y="68"/>
                    <a:pt x="67" y="72"/>
                    <a:pt x="67" y="76"/>
                  </a:cubicBezTo>
                  <a:cubicBezTo>
                    <a:pt x="67" y="178"/>
                    <a:pt x="67" y="178"/>
                    <a:pt x="67" y="178"/>
                  </a:cubicBezTo>
                  <a:cubicBezTo>
                    <a:pt x="67" y="182"/>
                    <a:pt x="71" y="186"/>
                    <a:pt x="75" y="186"/>
                  </a:cubicBezTo>
                  <a:cubicBezTo>
                    <a:pt x="177" y="186"/>
                    <a:pt x="177" y="186"/>
                    <a:pt x="177" y="186"/>
                  </a:cubicBezTo>
                  <a:cubicBezTo>
                    <a:pt x="181" y="186"/>
                    <a:pt x="185" y="182"/>
                    <a:pt x="185" y="178"/>
                  </a:cubicBezTo>
                  <a:cubicBezTo>
                    <a:pt x="185" y="76"/>
                    <a:pt x="185" y="76"/>
                    <a:pt x="185" y="76"/>
                  </a:cubicBezTo>
                  <a:cubicBezTo>
                    <a:pt x="185" y="72"/>
                    <a:pt x="181" y="68"/>
                    <a:pt x="177" y="68"/>
                  </a:cubicBezTo>
                  <a:close/>
                  <a:moveTo>
                    <a:pt x="177" y="178"/>
                  </a:moveTo>
                  <a:cubicBezTo>
                    <a:pt x="75" y="178"/>
                    <a:pt x="75" y="178"/>
                    <a:pt x="75" y="178"/>
                  </a:cubicBezTo>
                  <a:cubicBezTo>
                    <a:pt x="75" y="76"/>
                    <a:pt x="75" y="76"/>
                    <a:pt x="75" y="76"/>
                  </a:cubicBezTo>
                  <a:cubicBezTo>
                    <a:pt x="177" y="76"/>
                    <a:pt x="177" y="76"/>
                    <a:pt x="177" y="76"/>
                  </a:cubicBezTo>
                  <a:lnTo>
                    <a:pt x="177" y="178"/>
                  </a:lnTo>
                  <a:close/>
                  <a:moveTo>
                    <a:pt x="177" y="0"/>
                  </a:moveTo>
                  <a:cubicBezTo>
                    <a:pt x="8" y="0"/>
                    <a:pt x="8" y="0"/>
                    <a:pt x="8" y="0"/>
                  </a:cubicBezTo>
                  <a:cubicBezTo>
                    <a:pt x="3" y="0"/>
                    <a:pt x="0" y="4"/>
                    <a:pt x="0" y="9"/>
                  </a:cubicBezTo>
                  <a:cubicBezTo>
                    <a:pt x="0" y="43"/>
                    <a:pt x="0" y="43"/>
                    <a:pt x="0" y="43"/>
                  </a:cubicBezTo>
                  <a:cubicBezTo>
                    <a:pt x="0" y="47"/>
                    <a:pt x="3" y="51"/>
                    <a:pt x="8" y="51"/>
                  </a:cubicBezTo>
                  <a:cubicBezTo>
                    <a:pt x="177" y="51"/>
                    <a:pt x="177" y="51"/>
                    <a:pt x="177" y="51"/>
                  </a:cubicBezTo>
                  <a:cubicBezTo>
                    <a:pt x="181" y="51"/>
                    <a:pt x="185" y="47"/>
                    <a:pt x="185" y="43"/>
                  </a:cubicBezTo>
                  <a:cubicBezTo>
                    <a:pt x="185" y="9"/>
                    <a:pt x="185" y="9"/>
                    <a:pt x="185" y="9"/>
                  </a:cubicBezTo>
                  <a:cubicBezTo>
                    <a:pt x="185" y="4"/>
                    <a:pt x="181" y="0"/>
                    <a:pt x="177" y="0"/>
                  </a:cubicBezTo>
                  <a:close/>
                  <a:moveTo>
                    <a:pt x="177" y="43"/>
                  </a:moveTo>
                  <a:cubicBezTo>
                    <a:pt x="8" y="43"/>
                    <a:pt x="8" y="43"/>
                    <a:pt x="8" y="43"/>
                  </a:cubicBezTo>
                  <a:cubicBezTo>
                    <a:pt x="8" y="9"/>
                    <a:pt x="8" y="9"/>
                    <a:pt x="8" y="9"/>
                  </a:cubicBezTo>
                  <a:cubicBezTo>
                    <a:pt x="177" y="9"/>
                    <a:pt x="177" y="9"/>
                    <a:pt x="177" y="9"/>
                  </a:cubicBezTo>
                  <a:lnTo>
                    <a:pt x="177" y="43"/>
                  </a:lnTo>
                  <a:close/>
                  <a:moveTo>
                    <a:pt x="42" y="68"/>
                  </a:moveTo>
                  <a:cubicBezTo>
                    <a:pt x="8" y="68"/>
                    <a:pt x="8" y="68"/>
                    <a:pt x="8" y="68"/>
                  </a:cubicBezTo>
                  <a:cubicBezTo>
                    <a:pt x="3" y="68"/>
                    <a:pt x="0" y="72"/>
                    <a:pt x="0" y="76"/>
                  </a:cubicBezTo>
                  <a:cubicBezTo>
                    <a:pt x="0" y="178"/>
                    <a:pt x="0" y="178"/>
                    <a:pt x="0" y="178"/>
                  </a:cubicBezTo>
                  <a:cubicBezTo>
                    <a:pt x="0" y="182"/>
                    <a:pt x="3" y="186"/>
                    <a:pt x="8" y="186"/>
                  </a:cubicBezTo>
                  <a:cubicBezTo>
                    <a:pt x="42" y="186"/>
                    <a:pt x="42" y="186"/>
                    <a:pt x="42" y="186"/>
                  </a:cubicBezTo>
                  <a:cubicBezTo>
                    <a:pt x="46" y="186"/>
                    <a:pt x="50" y="182"/>
                    <a:pt x="50" y="178"/>
                  </a:cubicBezTo>
                  <a:cubicBezTo>
                    <a:pt x="50" y="76"/>
                    <a:pt x="50" y="76"/>
                    <a:pt x="50" y="76"/>
                  </a:cubicBezTo>
                  <a:cubicBezTo>
                    <a:pt x="50" y="72"/>
                    <a:pt x="46" y="68"/>
                    <a:pt x="42" y="68"/>
                  </a:cubicBezTo>
                  <a:close/>
                  <a:moveTo>
                    <a:pt x="42" y="178"/>
                  </a:moveTo>
                  <a:cubicBezTo>
                    <a:pt x="8" y="178"/>
                    <a:pt x="8" y="178"/>
                    <a:pt x="8" y="178"/>
                  </a:cubicBezTo>
                  <a:cubicBezTo>
                    <a:pt x="8" y="76"/>
                    <a:pt x="8" y="76"/>
                    <a:pt x="8" y="76"/>
                  </a:cubicBezTo>
                  <a:cubicBezTo>
                    <a:pt x="42" y="76"/>
                    <a:pt x="42" y="76"/>
                    <a:pt x="42" y="76"/>
                  </a:cubicBezTo>
                  <a:lnTo>
                    <a:pt x="42"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lumMod val="65000"/>
                    <a:lumOff val="35000"/>
                  </a:schemeClr>
                </a:solidFill>
                <a:effectLst/>
                <a:uLnTx/>
                <a:uFillTx/>
              </a:endParaRPr>
            </a:p>
          </p:txBody>
        </p:sp>
      </p:grpSp>
    </p:spTree>
    <p:extLst>
      <p:ext uri="{BB962C8B-B14F-4D97-AF65-F5344CB8AC3E}">
        <p14:creationId xmlns:p14="http://schemas.microsoft.com/office/powerpoint/2010/main" val="3335758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0" y="0"/>
            <a:ext cx="0" cy="6858000"/>
          </a:xfrm>
          <a:prstGeom prst="line">
            <a:avLst/>
          </a:prstGeom>
          <a:ln w="76200">
            <a:solidFill>
              <a:srgbClr val="018CCF"/>
            </a:solidFill>
          </a:ln>
          <a:effectLst/>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6794500" y="381000"/>
            <a:ext cx="4718050" cy="6096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5400" kern="1200">
                <a:solidFill>
                  <a:srgbClr val="018CCF"/>
                </a:solidFill>
                <a:latin typeface="Bebas Neue" panose="020B0606020202050201" pitchFamily="34" charset="0"/>
                <a:ea typeface="+mj-ea"/>
                <a:cs typeface="+mj-cs"/>
              </a:defRPr>
            </a:lvl1pPr>
          </a:lstStyle>
          <a:p>
            <a:r>
              <a:rPr lang="en-US" dirty="0">
                <a:solidFill>
                  <a:schemeClr val="tx1">
                    <a:lumMod val="65000"/>
                    <a:lumOff val="35000"/>
                  </a:schemeClr>
                </a:solidFill>
              </a:rPr>
              <a:t>Breach Considerations</a:t>
            </a:r>
            <a:endParaRPr lang="en-US" dirty="0"/>
          </a:p>
        </p:txBody>
      </p:sp>
      <p:sp>
        <p:nvSpPr>
          <p:cNvPr id="26" name="Text Placeholder 2"/>
          <p:cNvSpPr txBox="1">
            <a:spLocks/>
          </p:cNvSpPr>
          <p:nvPr/>
        </p:nvSpPr>
        <p:spPr>
          <a:xfrm>
            <a:off x="6794500" y="990600"/>
            <a:ext cx="4718050" cy="381000"/>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2400" kern="1200">
                <a:solidFill>
                  <a:schemeClr val="tx1">
                    <a:lumMod val="65000"/>
                    <a:lumOff val="3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Counsel in a crisis</a:t>
            </a:r>
          </a:p>
          <a:p>
            <a:endParaRPr lang="en-US" dirty="0"/>
          </a:p>
        </p:txBody>
      </p:sp>
      <p:sp>
        <p:nvSpPr>
          <p:cNvPr id="27" name="Rectangle 26"/>
          <p:cNvSpPr/>
          <p:nvPr/>
        </p:nvSpPr>
        <p:spPr>
          <a:xfrm>
            <a:off x="7649436" y="1763775"/>
            <a:ext cx="4272064" cy="923330"/>
          </a:xfrm>
          <a:prstGeom prst="rect">
            <a:avLst/>
          </a:prstGeom>
        </p:spPr>
        <p:txBody>
          <a:bodyPr wrap="square">
            <a:spAutoFit/>
          </a:bodyPr>
          <a:lstStyle/>
          <a:p>
            <a:r>
              <a:rPr lang="en-US" dirty="0">
                <a:solidFill>
                  <a:schemeClr val="tx1">
                    <a:lumMod val="65000"/>
                    <a:lumOff val="35000"/>
                  </a:schemeClr>
                </a:solidFill>
                <a:latin typeface="Bebas Neue" panose="020B0606020202050201"/>
              </a:rPr>
              <a:t>Number of tracked data breaches on the Identity Theft Resource Center for 2016 – a 40% increase from the prior year</a:t>
            </a:r>
          </a:p>
        </p:txBody>
      </p:sp>
      <p:cxnSp>
        <p:nvCxnSpPr>
          <p:cNvPr id="29" name="Straight Connector 28"/>
          <p:cNvCxnSpPr/>
          <p:nvPr/>
        </p:nvCxnSpPr>
        <p:spPr>
          <a:xfrm>
            <a:off x="6503770" y="2814177"/>
            <a:ext cx="5307229" cy="0"/>
          </a:xfrm>
          <a:prstGeom prst="line">
            <a:avLst/>
          </a:prstGeom>
          <a:ln w="28575">
            <a:solidFill>
              <a:srgbClr val="018CC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75116" y="1795111"/>
            <a:ext cx="0" cy="583660"/>
          </a:xfrm>
          <a:prstGeom prst="line">
            <a:avLst/>
          </a:prstGeom>
          <a:ln w="28575">
            <a:solidFill>
              <a:srgbClr val="018CCF"/>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63483" y="1738945"/>
            <a:ext cx="1585953" cy="707886"/>
          </a:xfrm>
          <a:prstGeom prst="rect">
            <a:avLst/>
          </a:prstGeom>
          <a:noFill/>
        </p:spPr>
        <p:txBody>
          <a:bodyPr wrap="square" rtlCol="0">
            <a:spAutoFit/>
          </a:bodyPr>
          <a:lstStyle/>
          <a:p>
            <a:pPr algn="ctr"/>
            <a:r>
              <a:rPr lang="en-US" sz="4000" dirty="0">
                <a:solidFill>
                  <a:srgbClr val="018CCF"/>
                </a:solidFill>
                <a:latin typeface="Bebas Neue" panose="020B0606020202050201"/>
              </a:rPr>
              <a:t>1093</a:t>
            </a:r>
          </a:p>
        </p:txBody>
      </p:sp>
      <p:grpSp>
        <p:nvGrpSpPr>
          <p:cNvPr id="32" name="Group 31"/>
          <p:cNvGrpSpPr/>
          <p:nvPr/>
        </p:nvGrpSpPr>
        <p:grpSpPr>
          <a:xfrm>
            <a:off x="6520704" y="3144359"/>
            <a:ext cx="5082216" cy="548318"/>
            <a:chOff x="6520704" y="3144359"/>
            <a:chExt cx="5082216" cy="548318"/>
          </a:xfrm>
        </p:grpSpPr>
        <p:sp>
          <p:nvSpPr>
            <p:cNvPr id="33" name="AutoShape 7"/>
            <p:cNvSpPr>
              <a:spLocks/>
            </p:cNvSpPr>
            <p:nvPr/>
          </p:nvSpPr>
          <p:spPr bwMode="auto">
            <a:xfrm>
              <a:off x="6520704" y="3144359"/>
              <a:ext cx="547591" cy="5483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prstClr val="white"/>
                </a:solidFill>
                <a:effectLst>
                  <a:outerShdw blurRad="38100" dist="38100" dir="2700000" algn="tl">
                    <a:srgbClr val="000000"/>
                  </a:outerShdw>
                </a:effectLst>
                <a:uLnTx/>
                <a:uFillTx/>
                <a:latin typeface="Bebas Neue" panose="020B0606020202050201"/>
                <a:cs typeface="Gill Sans" charset="0"/>
                <a:sym typeface="Gill Sans" charset="0"/>
              </a:endParaRPr>
            </a:p>
          </p:txBody>
        </p:sp>
        <p:sp>
          <p:nvSpPr>
            <p:cNvPr id="34" name="Rectangle 33"/>
            <p:cNvSpPr/>
            <p:nvPr/>
          </p:nvSpPr>
          <p:spPr>
            <a:xfrm>
              <a:off x="7158665" y="3167940"/>
              <a:ext cx="4444255" cy="523220"/>
            </a:xfrm>
            <a:prstGeom prst="rect">
              <a:avLst/>
            </a:prstGeom>
          </p:spPr>
          <p:txBody>
            <a:bodyPr wrap="square">
              <a:spAutoFit/>
            </a:bodyPr>
            <a:lstStyle/>
            <a:p>
              <a:r>
                <a:rPr lang="en-US" sz="2800" i="1" dirty="0">
                  <a:solidFill>
                    <a:schemeClr val="tx1">
                      <a:lumMod val="65000"/>
                      <a:lumOff val="35000"/>
                    </a:schemeClr>
                  </a:solidFill>
                  <a:latin typeface="Bebas Neue" panose="020B0606020202050201"/>
                </a:rPr>
                <a:t>Duties</a:t>
              </a:r>
            </a:p>
          </p:txBody>
        </p:sp>
      </p:grpSp>
      <p:grpSp>
        <p:nvGrpSpPr>
          <p:cNvPr id="35" name="Group 34"/>
          <p:cNvGrpSpPr/>
          <p:nvPr/>
        </p:nvGrpSpPr>
        <p:grpSpPr>
          <a:xfrm>
            <a:off x="6510866" y="3965599"/>
            <a:ext cx="5092054" cy="548318"/>
            <a:chOff x="6510866" y="3855559"/>
            <a:chExt cx="5092054" cy="548318"/>
          </a:xfrm>
        </p:grpSpPr>
        <p:sp>
          <p:nvSpPr>
            <p:cNvPr id="36" name="AutoShape 7"/>
            <p:cNvSpPr>
              <a:spLocks/>
            </p:cNvSpPr>
            <p:nvPr/>
          </p:nvSpPr>
          <p:spPr bwMode="auto">
            <a:xfrm>
              <a:off x="6510866" y="3855559"/>
              <a:ext cx="547591" cy="5483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prstClr val="white"/>
                </a:solidFill>
                <a:effectLst>
                  <a:outerShdw blurRad="38100" dist="38100" dir="2700000" algn="tl">
                    <a:srgbClr val="000000"/>
                  </a:outerShdw>
                </a:effectLst>
                <a:uLnTx/>
                <a:uFillTx/>
                <a:latin typeface="Bebas Neue" panose="020B0606020202050201"/>
                <a:cs typeface="Gill Sans" charset="0"/>
                <a:sym typeface="Gill Sans" charset="0"/>
              </a:endParaRPr>
            </a:p>
          </p:txBody>
        </p:sp>
        <p:sp>
          <p:nvSpPr>
            <p:cNvPr id="37" name="Rectangle 36"/>
            <p:cNvSpPr/>
            <p:nvPr/>
          </p:nvSpPr>
          <p:spPr>
            <a:xfrm>
              <a:off x="7158665" y="3880657"/>
              <a:ext cx="4444255" cy="523220"/>
            </a:xfrm>
            <a:prstGeom prst="rect">
              <a:avLst/>
            </a:prstGeom>
          </p:spPr>
          <p:txBody>
            <a:bodyPr wrap="square">
              <a:spAutoFit/>
            </a:bodyPr>
            <a:lstStyle/>
            <a:p>
              <a:r>
                <a:rPr lang="en-US" sz="2800" i="1" dirty="0">
                  <a:solidFill>
                    <a:schemeClr val="tx1">
                      <a:lumMod val="65000"/>
                      <a:lumOff val="35000"/>
                    </a:schemeClr>
                  </a:solidFill>
                  <a:latin typeface="Bebas Neue" panose="020B0606020202050201"/>
                </a:rPr>
                <a:t>Role of privilege or work product </a:t>
              </a:r>
            </a:p>
          </p:txBody>
        </p:sp>
      </p:grpSp>
      <p:grpSp>
        <p:nvGrpSpPr>
          <p:cNvPr id="38" name="Group 37"/>
          <p:cNvGrpSpPr/>
          <p:nvPr/>
        </p:nvGrpSpPr>
        <p:grpSpPr>
          <a:xfrm>
            <a:off x="6501028" y="4784473"/>
            <a:ext cx="5058441" cy="548318"/>
            <a:chOff x="6501028" y="4566759"/>
            <a:chExt cx="5058441" cy="548318"/>
          </a:xfrm>
        </p:grpSpPr>
        <p:sp>
          <p:nvSpPr>
            <p:cNvPr id="39" name="AutoShape 7"/>
            <p:cNvSpPr>
              <a:spLocks/>
            </p:cNvSpPr>
            <p:nvPr/>
          </p:nvSpPr>
          <p:spPr bwMode="auto">
            <a:xfrm>
              <a:off x="6501028" y="4566759"/>
              <a:ext cx="547591" cy="5483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prstClr val="white"/>
                </a:solidFill>
                <a:effectLst>
                  <a:outerShdw blurRad="38100" dist="38100" dir="2700000" algn="tl">
                    <a:srgbClr val="000000"/>
                  </a:outerShdw>
                </a:effectLst>
                <a:uLnTx/>
                <a:uFillTx/>
                <a:latin typeface="Bebas Neue" panose="020B0606020202050201"/>
                <a:cs typeface="Gill Sans" charset="0"/>
                <a:sym typeface="Gill Sans" charset="0"/>
              </a:endParaRPr>
            </a:p>
          </p:txBody>
        </p:sp>
        <p:sp>
          <p:nvSpPr>
            <p:cNvPr id="40" name="Rectangle 39"/>
            <p:cNvSpPr/>
            <p:nvPr/>
          </p:nvSpPr>
          <p:spPr>
            <a:xfrm>
              <a:off x="7115214" y="4579308"/>
              <a:ext cx="4444255" cy="523220"/>
            </a:xfrm>
            <a:prstGeom prst="rect">
              <a:avLst/>
            </a:prstGeom>
          </p:spPr>
          <p:txBody>
            <a:bodyPr wrap="square">
              <a:spAutoFit/>
            </a:bodyPr>
            <a:lstStyle/>
            <a:p>
              <a:r>
                <a:rPr lang="en-US" sz="2800" i="1" dirty="0">
                  <a:solidFill>
                    <a:schemeClr val="tx1">
                      <a:lumMod val="65000"/>
                      <a:lumOff val="35000"/>
                    </a:schemeClr>
                  </a:solidFill>
                  <a:latin typeface="Bebas Neue" panose="020B0606020202050201"/>
                </a:rPr>
                <a:t>Subpoenas and search warrants</a:t>
              </a:r>
            </a:p>
          </p:txBody>
        </p:sp>
      </p:grpSp>
      <p:pic>
        <p:nvPicPr>
          <p:cNvPr id="41" name="Picture 10" descr="C:\Users\mkot002\Desktop\icon-threat-state.png"/>
          <p:cNvPicPr>
            <a:picLocks noChangeAspect="1" noChangeArrowheads="1"/>
          </p:cNvPicPr>
          <p:nvPr/>
        </p:nvPicPr>
        <p:blipFill>
          <a:blip r:embed="rId3" cstate="print"/>
          <a:srcRect/>
          <a:stretch>
            <a:fillRect/>
          </a:stretch>
        </p:blipFill>
        <p:spPr bwMode="auto">
          <a:xfrm>
            <a:off x="6584323" y="4945952"/>
            <a:ext cx="381000" cy="228600"/>
          </a:xfrm>
          <a:prstGeom prst="rect">
            <a:avLst/>
          </a:prstGeom>
          <a:noFill/>
        </p:spPr>
      </p:pic>
      <p:pic>
        <p:nvPicPr>
          <p:cNvPr id="44" name="Picture 8" descr="C:\Users\mkot002\Desktop\icon-threat-hacktivist.png"/>
          <p:cNvPicPr>
            <a:picLocks noChangeAspect="1" noChangeArrowheads="1"/>
          </p:cNvPicPr>
          <p:nvPr/>
        </p:nvPicPr>
        <p:blipFill>
          <a:blip r:embed="rId4" cstate="print"/>
          <a:srcRect/>
          <a:stretch>
            <a:fillRect/>
          </a:stretch>
        </p:blipFill>
        <p:spPr bwMode="auto">
          <a:xfrm>
            <a:off x="6606521" y="3306952"/>
            <a:ext cx="336604" cy="231075"/>
          </a:xfrm>
          <a:prstGeom prst="rect">
            <a:avLst/>
          </a:prstGeom>
          <a:noFill/>
        </p:spPr>
      </p:pic>
      <p:pic>
        <p:nvPicPr>
          <p:cNvPr id="45" name="Picture 9" descr="C:\Users\mkot002\Desktop\icon-threat-insider.png"/>
          <p:cNvPicPr>
            <a:picLocks noChangeAspect="1" noChangeArrowheads="1"/>
          </p:cNvPicPr>
          <p:nvPr/>
        </p:nvPicPr>
        <p:blipFill>
          <a:blip r:embed="rId5" cstate="print"/>
          <a:srcRect/>
          <a:stretch>
            <a:fillRect/>
          </a:stretch>
        </p:blipFill>
        <p:spPr bwMode="auto">
          <a:xfrm>
            <a:off x="6642098" y="4092144"/>
            <a:ext cx="304801" cy="304800"/>
          </a:xfrm>
          <a:prstGeom prst="rect">
            <a:avLst/>
          </a:prstGeom>
          <a:noFill/>
        </p:spPr>
      </p:pic>
      <p:pic>
        <p:nvPicPr>
          <p:cNvPr id="2" name="Picture 1"/>
          <p:cNvPicPr>
            <a:picLocks noChangeAspect="1"/>
          </p:cNvPicPr>
          <p:nvPr/>
        </p:nvPicPr>
        <p:blipFill>
          <a:blip r:embed="rId6"/>
          <a:stretch>
            <a:fillRect/>
          </a:stretch>
        </p:blipFill>
        <p:spPr>
          <a:xfrm>
            <a:off x="-12032" y="1228245"/>
            <a:ext cx="6063483" cy="4026532"/>
          </a:xfrm>
          <a:prstGeom prst="rect">
            <a:avLst/>
          </a:prstGeom>
        </p:spPr>
      </p:pic>
    </p:spTree>
    <p:extLst>
      <p:ext uri="{BB962C8B-B14F-4D97-AF65-F5344CB8AC3E}">
        <p14:creationId xmlns:p14="http://schemas.microsoft.com/office/powerpoint/2010/main" val="190093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lumMod val="65000"/>
                    <a:lumOff val="35000"/>
                  </a:schemeClr>
                </a:solidFill>
              </a:rPr>
              <a:t>Technical vs. </a:t>
            </a:r>
            <a:r>
              <a:rPr lang="en-US" dirty="0"/>
              <a:t>Process controls</a:t>
            </a:r>
          </a:p>
        </p:txBody>
      </p:sp>
      <p:sp>
        <p:nvSpPr>
          <p:cNvPr id="3" name="Text Placeholder 2"/>
          <p:cNvSpPr>
            <a:spLocks noGrp="1"/>
          </p:cNvSpPr>
          <p:nvPr>
            <p:ph type="body" sz="quarter" idx="10"/>
          </p:nvPr>
        </p:nvSpPr>
        <p:spPr/>
        <p:txBody>
          <a:bodyPr/>
          <a:lstStyle/>
          <a:p>
            <a:r>
              <a:rPr lang="en-US" dirty="0"/>
              <a:t>You need both</a:t>
            </a:r>
          </a:p>
          <a:p>
            <a:endParaRPr lang="en-US" dirty="0"/>
          </a:p>
        </p:txBody>
      </p:sp>
      <p:grpSp>
        <p:nvGrpSpPr>
          <p:cNvPr id="8" name="Group 7"/>
          <p:cNvGrpSpPr/>
          <p:nvPr/>
        </p:nvGrpSpPr>
        <p:grpSpPr>
          <a:xfrm>
            <a:off x="1659440" y="2428583"/>
            <a:ext cx="8871512" cy="2534068"/>
            <a:chOff x="1659440" y="2428583"/>
            <a:chExt cx="8871512" cy="2534068"/>
          </a:xfrm>
        </p:grpSpPr>
        <p:sp>
          <p:nvSpPr>
            <p:cNvPr id="11" name="Rectangle 10"/>
            <p:cNvSpPr/>
            <p:nvPr/>
          </p:nvSpPr>
          <p:spPr>
            <a:xfrm>
              <a:off x="8311734" y="3639212"/>
              <a:ext cx="2219218" cy="1323439"/>
            </a:xfrm>
            <a:prstGeom prst="rect">
              <a:avLst/>
            </a:prstGeom>
          </p:spPr>
          <p:txBody>
            <a:bodyPr wrap="square">
              <a:spAutoFit/>
            </a:bodyPr>
            <a:lstStyle/>
            <a:p>
              <a:pPr lvl="0" algn="ctr"/>
              <a:r>
                <a:rPr lang="en-US" sz="1600" dirty="0">
                  <a:solidFill>
                    <a:schemeClr val="tx1">
                      <a:lumMod val="65000"/>
                      <a:lumOff val="35000"/>
                    </a:schemeClr>
                  </a:solidFill>
                  <a:latin typeface="+mj-lt"/>
                </a:rPr>
                <a:t>Training, distributed authorizations, awareness, reporting, incident response planning</a:t>
              </a:r>
            </a:p>
          </p:txBody>
        </p:sp>
        <p:sp>
          <p:nvSpPr>
            <p:cNvPr id="12" name="TextBox 11"/>
            <p:cNvSpPr txBox="1"/>
            <p:nvPr/>
          </p:nvSpPr>
          <p:spPr>
            <a:xfrm>
              <a:off x="8311734" y="3242852"/>
              <a:ext cx="2219218" cy="523220"/>
            </a:xfrm>
            <a:prstGeom prst="rect">
              <a:avLst/>
            </a:prstGeom>
            <a:noFill/>
          </p:spPr>
          <p:txBody>
            <a:bodyPr wrap="square" rtlCol="0">
              <a:spAutoFit/>
            </a:bodyPr>
            <a:lstStyle/>
            <a:p>
              <a:pPr algn="ctr"/>
              <a:endParaRPr lang="en-US" sz="2800" dirty="0">
                <a:solidFill>
                  <a:schemeClr val="tx1">
                    <a:lumMod val="65000"/>
                    <a:lumOff val="35000"/>
                  </a:schemeClr>
                </a:solidFill>
                <a:latin typeface="Bebas Neue" panose="020B0606020202050201" pitchFamily="34" charset="0"/>
              </a:endParaRPr>
            </a:p>
          </p:txBody>
        </p:sp>
        <p:sp>
          <p:nvSpPr>
            <p:cNvPr id="4" name="AutoShape 2"/>
            <p:cNvSpPr>
              <a:spLocks/>
            </p:cNvSpPr>
            <p:nvPr/>
          </p:nvSpPr>
          <p:spPr bwMode="auto">
            <a:xfrm>
              <a:off x="4058139" y="2428583"/>
              <a:ext cx="2005695" cy="2466344"/>
            </a:xfrm>
            <a:custGeom>
              <a:avLst/>
              <a:gdLst>
                <a:gd name="T0" fmla="*/ 16644 w 21600"/>
                <a:gd name="T1" fmla="*/ 10800 h 21600"/>
                <a:gd name="T2" fmla="*/ 21600 w 21600"/>
                <a:gd name="T3" fmla="*/ 2387 h 21600"/>
                <a:gd name="T4" fmla="*/ 13278 w 21600"/>
                <a:gd name="T5" fmla="*/ 0 h 21600"/>
                <a:gd name="T6" fmla="*/ 0 w 21600"/>
                <a:gd name="T7" fmla="*/ 10800 h 21600"/>
                <a:gd name="T8" fmla="*/ 13278 w 21600"/>
                <a:gd name="T9" fmla="*/ 21600 h 21600"/>
                <a:gd name="T10" fmla="*/ 21600 w 21600"/>
                <a:gd name="T11" fmla="*/ 19213 h 21600"/>
                <a:gd name="T12" fmla="*/ 16644 w 21600"/>
                <a:gd name="T13" fmla="*/ 10800 h 21600"/>
                <a:gd name="T14" fmla="*/ 16644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6644" y="10800"/>
                  </a:moveTo>
                  <a:cubicBezTo>
                    <a:pt x="16644" y="7399"/>
                    <a:pt x="18579" y="4366"/>
                    <a:pt x="21600" y="2387"/>
                  </a:cubicBezTo>
                  <a:cubicBezTo>
                    <a:pt x="19323" y="895"/>
                    <a:pt x="16430" y="0"/>
                    <a:pt x="13278" y="0"/>
                  </a:cubicBezTo>
                  <a:cubicBezTo>
                    <a:pt x="5945" y="0"/>
                    <a:pt x="0" y="4835"/>
                    <a:pt x="0" y="10800"/>
                  </a:cubicBezTo>
                  <a:cubicBezTo>
                    <a:pt x="0" y="16765"/>
                    <a:pt x="5945" y="21600"/>
                    <a:pt x="13278" y="21600"/>
                  </a:cubicBezTo>
                  <a:cubicBezTo>
                    <a:pt x="16430" y="21600"/>
                    <a:pt x="19323" y="20705"/>
                    <a:pt x="21600" y="19213"/>
                  </a:cubicBezTo>
                  <a:cubicBezTo>
                    <a:pt x="18579" y="17234"/>
                    <a:pt x="16644" y="14201"/>
                    <a:pt x="16644" y="10800"/>
                  </a:cubicBezTo>
                  <a:close/>
                  <a:moveTo>
                    <a:pt x="16644" y="10800"/>
                  </a:moveTo>
                </a:path>
              </a:pathLst>
            </a:custGeom>
            <a:solidFill>
              <a:srgbClr val="018CCF"/>
            </a:solidFill>
            <a:ln>
              <a:noFill/>
            </a:ln>
            <a:extLst/>
          </p:spPr>
          <p:txBody>
            <a:bodyPr lIns="0" tIns="0" rIns="0" bIns="0"/>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chemeClr val="tx1">
                    <a:lumMod val="65000"/>
                    <a:lumOff val="35000"/>
                  </a:schemeClr>
                </a:solidFill>
                <a:effectLst/>
                <a:uLnTx/>
                <a:uFillTx/>
                <a:latin typeface="Roboto Light"/>
              </a:endParaRPr>
            </a:p>
          </p:txBody>
        </p:sp>
        <p:sp>
          <p:nvSpPr>
            <p:cNvPr id="5" name="AutoShape 3"/>
            <p:cNvSpPr>
              <a:spLocks/>
            </p:cNvSpPr>
            <p:nvPr/>
          </p:nvSpPr>
          <p:spPr bwMode="auto">
            <a:xfrm>
              <a:off x="6068251" y="2428583"/>
              <a:ext cx="2005695" cy="2466344"/>
            </a:xfrm>
            <a:custGeom>
              <a:avLst/>
              <a:gdLst>
                <a:gd name="T0" fmla="*/ 8322 w 21600"/>
                <a:gd name="T1" fmla="*/ 0 h 21600"/>
                <a:gd name="T2" fmla="*/ 0 w 21600"/>
                <a:gd name="T3" fmla="*/ 2387 h 21600"/>
                <a:gd name="T4" fmla="*/ 4956 w 21600"/>
                <a:gd name="T5" fmla="*/ 10800 h 21600"/>
                <a:gd name="T6" fmla="*/ 0 w 21600"/>
                <a:gd name="T7" fmla="*/ 19213 h 21600"/>
                <a:gd name="T8" fmla="*/ 8322 w 21600"/>
                <a:gd name="T9" fmla="*/ 21600 h 21600"/>
                <a:gd name="T10" fmla="*/ 21600 w 21600"/>
                <a:gd name="T11" fmla="*/ 10800 h 21600"/>
                <a:gd name="T12" fmla="*/ 8322 w 21600"/>
                <a:gd name="T13" fmla="*/ 0 h 21600"/>
                <a:gd name="T14" fmla="*/ 8322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8322" y="0"/>
                  </a:moveTo>
                  <a:cubicBezTo>
                    <a:pt x="5170" y="0"/>
                    <a:pt x="2277" y="895"/>
                    <a:pt x="0" y="2387"/>
                  </a:cubicBezTo>
                  <a:cubicBezTo>
                    <a:pt x="3021" y="4366"/>
                    <a:pt x="4956" y="7399"/>
                    <a:pt x="4956" y="10800"/>
                  </a:cubicBezTo>
                  <a:cubicBezTo>
                    <a:pt x="4956" y="14201"/>
                    <a:pt x="3021" y="17234"/>
                    <a:pt x="0" y="19213"/>
                  </a:cubicBezTo>
                  <a:cubicBezTo>
                    <a:pt x="2277" y="20705"/>
                    <a:pt x="5170" y="21600"/>
                    <a:pt x="8322" y="21600"/>
                  </a:cubicBezTo>
                  <a:cubicBezTo>
                    <a:pt x="15655" y="21600"/>
                    <a:pt x="21600" y="16765"/>
                    <a:pt x="21600" y="10800"/>
                  </a:cubicBezTo>
                  <a:cubicBezTo>
                    <a:pt x="21600" y="4835"/>
                    <a:pt x="15655" y="0"/>
                    <a:pt x="8322" y="0"/>
                  </a:cubicBezTo>
                  <a:close/>
                  <a:moveTo>
                    <a:pt x="8322" y="0"/>
                  </a:moveTo>
                </a:path>
              </a:pathLst>
            </a:custGeom>
            <a:solidFill>
              <a:srgbClr val="018CCF"/>
            </a:solidFill>
            <a:ln>
              <a:noFill/>
            </a:ln>
            <a:extLst/>
          </p:spPr>
          <p:txBody>
            <a:bodyPr lIns="0" tIns="0" rIns="0" bIns="0"/>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chemeClr val="tx1">
                    <a:lumMod val="65000"/>
                    <a:lumOff val="35000"/>
                  </a:schemeClr>
                </a:solidFill>
                <a:effectLst/>
                <a:uLnTx/>
                <a:uFillTx/>
                <a:latin typeface="Roboto Light"/>
              </a:endParaRPr>
            </a:p>
          </p:txBody>
        </p:sp>
        <p:sp>
          <p:nvSpPr>
            <p:cNvPr id="6" name="AutoShape 4"/>
            <p:cNvSpPr>
              <a:spLocks/>
            </p:cNvSpPr>
            <p:nvPr/>
          </p:nvSpPr>
          <p:spPr bwMode="auto">
            <a:xfrm>
              <a:off x="5604379" y="2700902"/>
              <a:ext cx="920565" cy="1920600"/>
            </a:xfrm>
            <a:custGeom>
              <a:avLst/>
              <a:gdLst>
                <a:gd name="T0" fmla="*/ 21600 w 21600"/>
                <a:gd name="T1" fmla="*/ 10800 h 21600"/>
                <a:gd name="T2" fmla="*/ 10800 w 21600"/>
                <a:gd name="T3" fmla="*/ 0 h 21600"/>
                <a:gd name="T4" fmla="*/ 0 w 21600"/>
                <a:gd name="T5" fmla="*/ 10800 h 21600"/>
                <a:gd name="T6" fmla="*/ 10800 w 21600"/>
                <a:gd name="T7" fmla="*/ 2160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6434"/>
                    <a:pt x="17385" y="2541"/>
                    <a:pt x="10800" y="0"/>
                  </a:cubicBezTo>
                  <a:cubicBezTo>
                    <a:pt x="4215" y="2541"/>
                    <a:pt x="0" y="6434"/>
                    <a:pt x="0" y="10800"/>
                  </a:cubicBezTo>
                  <a:cubicBezTo>
                    <a:pt x="0" y="15166"/>
                    <a:pt x="4215" y="19059"/>
                    <a:pt x="10800" y="21600"/>
                  </a:cubicBezTo>
                  <a:cubicBezTo>
                    <a:pt x="17385" y="19059"/>
                    <a:pt x="21600" y="15166"/>
                    <a:pt x="21600" y="10800"/>
                  </a:cubicBezTo>
                  <a:close/>
                  <a:moveTo>
                    <a:pt x="21600" y="10800"/>
                  </a:moveTo>
                </a:path>
              </a:pathLst>
            </a:custGeom>
            <a:solidFill>
              <a:srgbClr val="A6A6A6">
                <a:alpha val="79000"/>
              </a:srgbClr>
            </a:solidFill>
            <a:ln>
              <a:noFill/>
            </a:ln>
            <a:extLst/>
          </p:spPr>
          <p:txBody>
            <a:bodyPr lIns="0" tIns="0" rIns="0" bIns="0"/>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chemeClr val="tx1">
                    <a:lumMod val="65000"/>
                    <a:lumOff val="35000"/>
                  </a:schemeClr>
                </a:solidFill>
                <a:effectLst/>
                <a:uLnTx/>
                <a:uFillTx/>
                <a:latin typeface="Roboto Light"/>
              </a:endParaRPr>
            </a:p>
          </p:txBody>
        </p:sp>
        <p:sp>
          <p:nvSpPr>
            <p:cNvPr id="40" name="Rectangle 39"/>
            <p:cNvSpPr/>
            <p:nvPr/>
          </p:nvSpPr>
          <p:spPr>
            <a:xfrm>
              <a:off x="1659440" y="3639212"/>
              <a:ext cx="2156494" cy="1323439"/>
            </a:xfrm>
            <a:prstGeom prst="rect">
              <a:avLst/>
            </a:prstGeom>
          </p:spPr>
          <p:txBody>
            <a:bodyPr wrap="square">
              <a:spAutoFit/>
            </a:bodyPr>
            <a:lstStyle/>
            <a:p>
              <a:pPr lvl="0" algn="ctr"/>
              <a:r>
                <a:rPr lang="en-US" sz="1600" dirty="0">
                  <a:solidFill>
                    <a:schemeClr val="tx1">
                      <a:lumMod val="65000"/>
                      <a:lumOff val="35000"/>
                    </a:schemeClr>
                  </a:solidFill>
                  <a:latin typeface="+mj-lt"/>
                </a:rPr>
                <a:t>Firewalls, access management, strong passwords, data loss prevention, network monitoring</a:t>
              </a:r>
            </a:p>
          </p:txBody>
        </p:sp>
        <p:sp>
          <p:nvSpPr>
            <p:cNvPr id="41" name="TextBox 40"/>
            <p:cNvSpPr txBox="1"/>
            <p:nvPr/>
          </p:nvSpPr>
          <p:spPr>
            <a:xfrm>
              <a:off x="1659440" y="3242852"/>
              <a:ext cx="2219218" cy="523220"/>
            </a:xfrm>
            <a:prstGeom prst="rect">
              <a:avLst/>
            </a:prstGeom>
            <a:noFill/>
          </p:spPr>
          <p:txBody>
            <a:bodyPr wrap="square" rtlCol="0">
              <a:spAutoFit/>
            </a:bodyPr>
            <a:lstStyle/>
            <a:p>
              <a:pPr algn="ctr"/>
              <a:r>
                <a:rPr lang="en-US" sz="2800" dirty="0">
                  <a:solidFill>
                    <a:schemeClr val="tx1">
                      <a:lumMod val="65000"/>
                      <a:lumOff val="35000"/>
                    </a:schemeClr>
                  </a:solidFill>
                  <a:latin typeface="Bebas Neue" panose="020B0606020202050201" pitchFamily="34" charset="0"/>
                </a:rPr>
                <a:t>technical</a:t>
              </a:r>
            </a:p>
          </p:txBody>
        </p:sp>
        <p:sp>
          <p:nvSpPr>
            <p:cNvPr id="42" name="Rectangle 41"/>
            <p:cNvSpPr/>
            <p:nvPr/>
          </p:nvSpPr>
          <p:spPr>
            <a:xfrm>
              <a:off x="5578372" y="3344156"/>
              <a:ext cx="962090" cy="523220"/>
            </a:xfrm>
            <a:prstGeom prst="rect">
              <a:avLst/>
            </a:prstGeom>
          </p:spPr>
          <p:txBody>
            <a:bodyPr wrap="square">
              <a:spAutoFit/>
            </a:bodyPr>
            <a:lstStyle/>
            <a:p>
              <a:pPr lvl="0" algn="ctr"/>
              <a:r>
                <a:rPr lang="en-US" sz="1400" dirty="0">
                  <a:solidFill>
                    <a:schemeClr val="tx1">
                      <a:lumMod val="65000"/>
                      <a:lumOff val="35000"/>
                    </a:schemeClr>
                  </a:solidFill>
                  <a:latin typeface="+mj-lt"/>
                </a:rPr>
                <a:t>Enhanced</a:t>
              </a:r>
            </a:p>
            <a:p>
              <a:pPr lvl="0" algn="ctr"/>
              <a:r>
                <a:rPr lang="en-US" sz="1400" dirty="0">
                  <a:solidFill>
                    <a:schemeClr val="tx1">
                      <a:lumMod val="65000"/>
                      <a:lumOff val="35000"/>
                    </a:schemeClr>
                  </a:solidFill>
                  <a:latin typeface="+mj-lt"/>
                </a:rPr>
                <a:t>Security</a:t>
              </a:r>
            </a:p>
          </p:txBody>
        </p:sp>
        <p:cxnSp>
          <p:nvCxnSpPr>
            <p:cNvPr id="43" name="Straight Connector 42"/>
            <p:cNvCxnSpPr/>
            <p:nvPr/>
          </p:nvCxnSpPr>
          <p:spPr>
            <a:xfrm>
              <a:off x="7240013" y="3485483"/>
              <a:ext cx="1514881"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505914" y="3485483"/>
              <a:ext cx="1514881"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8" name="Freeform 154"/>
            <p:cNvSpPr>
              <a:spLocks noEditPoints="1"/>
            </p:cNvSpPr>
            <p:nvPr/>
          </p:nvSpPr>
          <p:spPr bwMode="auto">
            <a:xfrm>
              <a:off x="6896206" y="2908445"/>
              <a:ext cx="480153" cy="392076"/>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lumMod val="65000"/>
                    <a:lumOff val="35000"/>
                  </a:schemeClr>
                </a:solidFill>
                <a:effectLst/>
                <a:uLnTx/>
                <a:uFillTx/>
              </a:endParaRPr>
            </a:p>
          </p:txBody>
        </p:sp>
      </p:grpSp>
      <p:sp>
        <p:nvSpPr>
          <p:cNvPr id="20" name="Freeform 233"/>
          <p:cNvSpPr>
            <a:spLocks noEditPoints="1"/>
          </p:cNvSpPr>
          <p:nvPr/>
        </p:nvSpPr>
        <p:spPr bwMode="auto">
          <a:xfrm>
            <a:off x="4626109" y="2746647"/>
            <a:ext cx="561366" cy="585108"/>
          </a:xfrm>
          <a:custGeom>
            <a:avLst/>
            <a:gdLst>
              <a:gd name="T0" fmla="*/ 105 w 168"/>
              <a:gd name="T1" fmla="*/ 135 h 185"/>
              <a:gd name="T2" fmla="*/ 88 w 168"/>
              <a:gd name="T3" fmla="*/ 118 h 185"/>
              <a:gd name="T4" fmla="*/ 92 w 168"/>
              <a:gd name="T5" fmla="*/ 92 h 185"/>
              <a:gd name="T6" fmla="*/ 76 w 168"/>
              <a:gd name="T7" fmla="*/ 109 h 185"/>
              <a:gd name="T8" fmla="*/ 92 w 168"/>
              <a:gd name="T9" fmla="*/ 92 h 185"/>
              <a:gd name="T10" fmla="*/ 80 w 168"/>
              <a:gd name="T11" fmla="*/ 135 h 185"/>
              <a:gd name="T12" fmla="*/ 63 w 168"/>
              <a:gd name="T13" fmla="*/ 118 h 185"/>
              <a:gd name="T14" fmla="*/ 67 w 168"/>
              <a:gd name="T15" fmla="*/ 92 h 185"/>
              <a:gd name="T16" fmla="*/ 50 w 168"/>
              <a:gd name="T17" fmla="*/ 109 h 185"/>
              <a:gd name="T18" fmla="*/ 67 w 168"/>
              <a:gd name="T19" fmla="*/ 92 h 185"/>
              <a:gd name="T20" fmla="*/ 101 w 168"/>
              <a:gd name="T21" fmla="*/ 92 h 185"/>
              <a:gd name="T22" fmla="*/ 118 w 168"/>
              <a:gd name="T23" fmla="*/ 109 h 185"/>
              <a:gd name="T24" fmla="*/ 84 w 168"/>
              <a:gd name="T25" fmla="*/ 0 h 185"/>
              <a:gd name="T26" fmla="*/ 118 w 168"/>
              <a:gd name="T27" fmla="*/ 33 h 185"/>
              <a:gd name="T28" fmla="*/ 126 w 168"/>
              <a:gd name="T29" fmla="*/ 109 h 185"/>
              <a:gd name="T30" fmla="*/ 143 w 168"/>
              <a:gd name="T31" fmla="*/ 92 h 185"/>
              <a:gd name="T32" fmla="*/ 126 w 168"/>
              <a:gd name="T33" fmla="*/ 109 h 185"/>
              <a:gd name="T34" fmla="*/ 25 w 168"/>
              <a:gd name="T35" fmla="*/ 92 h 185"/>
              <a:gd name="T36" fmla="*/ 42 w 168"/>
              <a:gd name="T37" fmla="*/ 109 h 185"/>
              <a:gd name="T38" fmla="*/ 114 w 168"/>
              <a:gd name="T39" fmla="*/ 135 h 185"/>
              <a:gd name="T40" fmla="*/ 130 w 168"/>
              <a:gd name="T41" fmla="*/ 118 h 185"/>
              <a:gd name="T42" fmla="*/ 114 w 168"/>
              <a:gd name="T43" fmla="*/ 135 h 185"/>
              <a:gd name="T44" fmla="*/ 17 w 168"/>
              <a:gd name="T45" fmla="*/ 67 h 185"/>
              <a:gd name="T46" fmla="*/ 0 w 168"/>
              <a:gd name="T47" fmla="*/ 168 h 185"/>
              <a:gd name="T48" fmla="*/ 152 w 168"/>
              <a:gd name="T49" fmla="*/ 185 h 185"/>
              <a:gd name="T50" fmla="*/ 168 w 168"/>
              <a:gd name="T51" fmla="*/ 84 h 185"/>
              <a:gd name="T52" fmla="*/ 160 w 168"/>
              <a:gd name="T53" fmla="*/ 168 h 185"/>
              <a:gd name="T54" fmla="*/ 17 w 168"/>
              <a:gd name="T55" fmla="*/ 177 h 185"/>
              <a:gd name="T56" fmla="*/ 8 w 168"/>
              <a:gd name="T57" fmla="*/ 84 h 185"/>
              <a:gd name="T58" fmla="*/ 152 w 168"/>
              <a:gd name="T59" fmla="*/ 75 h 185"/>
              <a:gd name="T60" fmla="*/ 160 w 168"/>
              <a:gd name="T61" fmla="*/ 168 h 185"/>
              <a:gd name="T62" fmla="*/ 122 w 168"/>
              <a:gd name="T63" fmla="*/ 160 h 185"/>
              <a:gd name="T64" fmla="*/ 46 w 168"/>
              <a:gd name="T65" fmla="*/ 143 h 185"/>
              <a:gd name="T66" fmla="*/ 54 w 168"/>
              <a:gd name="T67" fmla="*/ 118 h 185"/>
              <a:gd name="T68" fmla="*/ 38 w 168"/>
              <a:gd name="T69" fmla="*/ 135 h 185"/>
              <a:gd name="T70" fmla="*/ 54 w 168"/>
              <a:gd name="T71" fmla="*/ 11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85">
                <a:moveTo>
                  <a:pt x="88" y="135"/>
                </a:moveTo>
                <a:cubicBezTo>
                  <a:pt x="105" y="135"/>
                  <a:pt x="105" y="135"/>
                  <a:pt x="105" y="135"/>
                </a:cubicBezTo>
                <a:cubicBezTo>
                  <a:pt x="105" y="118"/>
                  <a:pt x="105" y="118"/>
                  <a:pt x="105" y="118"/>
                </a:cubicBezTo>
                <a:cubicBezTo>
                  <a:pt x="88" y="118"/>
                  <a:pt x="88" y="118"/>
                  <a:pt x="88" y="118"/>
                </a:cubicBezTo>
                <a:lnTo>
                  <a:pt x="88" y="135"/>
                </a:lnTo>
                <a:close/>
                <a:moveTo>
                  <a:pt x="92" y="92"/>
                </a:moveTo>
                <a:cubicBezTo>
                  <a:pt x="76" y="92"/>
                  <a:pt x="76" y="92"/>
                  <a:pt x="76" y="92"/>
                </a:cubicBezTo>
                <a:cubicBezTo>
                  <a:pt x="76" y="109"/>
                  <a:pt x="76" y="109"/>
                  <a:pt x="76" y="109"/>
                </a:cubicBezTo>
                <a:cubicBezTo>
                  <a:pt x="92" y="109"/>
                  <a:pt x="92" y="109"/>
                  <a:pt x="92" y="109"/>
                </a:cubicBezTo>
                <a:lnTo>
                  <a:pt x="92" y="92"/>
                </a:lnTo>
                <a:close/>
                <a:moveTo>
                  <a:pt x="63" y="135"/>
                </a:moveTo>
                <a:cubicBezTo>
                  <a:pt x="80" y="135"/>
                  <a:pt x="80" y="135"/>
                  <a:pt x="80" y="135"/>
                </a:cubicBezTo>
                <a:cubicBezTo>
                  <a:pt x="80" y="118"/>
                  <a:pt x="80" y="118"/>
                  <a:pt x="80" y="118"/>
                </a:cubicBezTo>
                <a:cubicBezTo>
                  <a:pt x="63" y="118"/>
                  <a:pt x="63" y="118"/>
                  <a:pt x="63" y="118"/>
                </a:cubicBezTo>
                <a:lnTo>
                  <a:pt x="63" y="135"/>
                </a:lnTo>
                <a:close/>
                <a:moveTo>
                  <a:pt x="67" y="92"/>
                </a:moveTo>
                <a:cubicBezTo>
                  <a:pt x="50" y="92"/>
                  <a:pt x="50" y="92"/>
                  <a:pt x="50" y="92"/>
                </a:cubicBezTo>
                <a:cubicBezTo>
                  <a:pt x="50" y="109"/>
                  <a:pt x="50" y="109"/>
                  <a:pt x="50" y="109"/>
                </a:cubicBezTo>
                <a:cubicBezTo>
                  <a:pt x="67" y="109"/>
                  <a:pt x="67" y="109"/>
                  <a:pt x="67" y="109"/>
                </a:cubicBezTo>
                <a:lnTo>
                  <a:pt x="67" y="92"/>
                </a:lnTo>
                <a:close/>
                <a:moveTo>
                  <a:pt x="118" y="92"/>
                </a:moveTo>
                <a:cubicBezTo>
                  <a:pt x="101" y="92"/>
                  <a:pt x="101" y="92"/>
                  <a:pt x="101" y="92"/>
                </a:cubicBezTo>
                <a:cubicBezTo>
                  <a:pt x="101" y="109"/>
                  <a:pt x="101" y="109"/>
                  <a:pt x="101" y="109"/>
                </a:cubicBezTo>
                <a:cubicBezTo>
                  <a:pt x="118" y="109"/>
                  <a:pt x="118" y="109"/>
                  <a:pt x="118" y="109"/>
                </a:cubicBezTo>
                <a:lnTo>
                  <a:pt x="118" y="92"/>
                </a:lnTo>
                <a:close/>
                <a:moveTo>
                  <a:pt x="84" y="0"/>
                </a:moveTo>
                <a:cubicBezTo>
                  <a:pt x="50" y="33"/>
                  <a:pt x="50" y="33"/>
                  <a:pt x="50" y="33"/>
                </a:cubicBezTo>
                <a:cubicBezTo>
                  <a:pt x="118" y="33"/>
                  <a:pt x="118" y="33"/>
                  <a:pt x="118" y="33"/>
                </a:cubicBezTo>
                <a:lnTo>
                  <a:pt x="84" y="0"/>
                </a:lnTo>
                <a:close/>
                <a:moveTo>
                  <a:pt x="126" y="109"/>
                </a:moveTo>
                <a:cubicBezTo>
                  <a:pt x="143" y="109"/>
                  <a:pt x="143" y="109"/>
                  <a:pt x="143" y="109"/>
                </a:cubicBezTo>
                <a:cubicBezTo>
                  <a:pt x="143" y="92"/>
                  <a:pt x="143" y="92"/>
                  <a:pt x="143" y="92"/>
                </a:cubicBezTo>
                <a:cubicBezTo>
                  <a:pt x="126" y="92"/>
                  <a:pt x="126" y="92"/>
                  <a:pt x="126" y="92"/>
                </a:cubicBezTo>
                <a:lnTo>
                  <a:pt x="126" y="109"/>
                </a:lnTo>
                <a:close/>
                <a:moveTo>
                  <a:pt x="42" y="92"/>
                </a:moveTo>
                <a:cubicBezTo>
                  <a:pt x="25" y="92"/>
                  <a:pt x="25" y="92"/>
                  <a:pt x="25" y="92"/>
                </a:cubicBezTo>
                <a:cubicBezTo>
                  <a:pt x="25" y="109"/>
                  <a:pt x="25" y="109"/>
                  <a:pt x="25" y="109"/>
                </a:cubicBezTo>
                <a:cubicBezTo>
                  <a:pt x="42" y="109"/>
                  <a:pt x="42" y="109"/>
                  <a:pt x="42" y="109"/>
                </a:cubicBezTo>
                <a:lnTo>
                  <a:pt x="42" y="92"/>
                </a:lnTo>
                <a:close/>
                <a:moveTo>
                  <a:pt x="114" y="135"/>
                </a:moveTo>
                <a:cubicBezTo>
                  <a:pt x="130" y="135"/>
                  <a:pt x="130" y="135"/>
                  <a:pt x="130" y="135"/>
                </a:cubicBezTo>
                <a:cubicBezTo>
                  <a:pt x="130" y="118"/>
                  <a:pt x="130" y="118"/>
                  <a:pt x="130" y="118"/>
                </a:cubicBezTo>
                <a:cubicBezTo>
                  <a:pt x="114" y="118"/>
                  <a:pt x="114" y="118"/>
                  <a:pt x="114" y="118"/>
                </a:cubicBezTo>
                <a:lnTo>
                  <a:pt x="114" y="135"/>
                </a:lnTo>
                <a:close/>
                <a:moveTo>
                  <a:pt x="152" y="67"/>
                </a:moveTo>
                <a:cubicBezTo>
                  <a:pt x="17" y="67"/>
                  <a:pt x="17" y="67"/>
                  <a:pt x="17" y="67"/>
                </a:cubicBezTo>
                <a:cubicBezTo>
                  <a:pt x="7" y="67"/>
                  <a:pt x="0" y="75"/>
                  <a:pt x="0" y="84"/>
                </a:cubicBezTo>
                <a:cubicBezTo>
                  <a:pt x="0" y="168"/>
                  <a:pt x="0" y="168"/>
                  <a:pt x="0" y="168"/>
                </a:cubicBezTo>
                <a:cubicBezTo>
                  <a:pt x="0" y="178"/>
                  <a:pt x="7" y="185"/>
                  <a:pt x="17" y="185"/>
                </a:cubicBezTo>
                <a:cubicBezTo>
                  <a:pt x="152" y="185"/>
                  <a:pt x="152" y="185"/>
                  <a:pt x="152" y="185"/>
                </a:cubicBezTo>
                <a:cubicBezTo>
                  <a:pt x="161" y="185"/>
                  <a:pt x="168" y="178"/>
                  <a:pt x="168" y="168"/>
                </a:cubicBezTo>
                <a:cubicBezTo>
                  <a:pt x="168" y="84"/>
                  <a:pt x="168" y="84"/>
                  <a:pt x="168" y="84"/>
                </a:cubicBezTo>
                <a:cubicBezTo>
                  <a:pt x="168" y="75"/>
                  <a:pt x="161" y="67"/>
                  <a:pt x="152" y="67"/>
                </a:cubicBezTo>
                <a:close/>
                <a:moveTo>
                  <a:pt x="160" y="168"/>
                </a:moveTo>
                <a:cubicBezTo>
                  <a:pt x="160" y="173"/>
                  <a:pt x="156" y="177"/>
                  <a:pt x="152" y="177"/>
                </a:cubicBezTo>
                <a:cubicBezTo>
                  <a:pt x="17" y="177"/>
                  <a:pt x="17" y="177"/>
                  <a:pt x="17" y="177"/>
                </a:cubicBezTo>
                <a:cubicBezTo>
                  <a:pt x="12" y="177"/>
                  <a:pt x="8" y="173"/>
                  <a:pt x="8" y="168"/>
                </a:cubicBezTo>
                <a:cubicBezTo>
                  <a:pt x="8" y="84"/>
                  <a:pt x="8" y="84"/>
                  <a:pt x="8" y="84"/>
                </a:cubicBezTo>
                <a:cubicBezTo>
                  <a:pt x="8" y="79"/>
                  <a:pt x="12" y="75"/>
                  <a:pt x="17" y="75"/>
                </a:cubicBezTo>
                <a:cubicBezTo>
                  <a:pt x="152" y="75"/>
                  <a:pt x="152" y="75"/>
                  <a:pt x="152" y="75"/>
                </a:cubicBezTo>
                <a:cubicBezTo>
                  <a:pt x="156" y="75"/>
                  <a:pt x="160" y="79"/>
                  <a:pt x="160" y="84"/>
                </a:cubicBezTo>
                <a:lnTo>
                  <a:pt x="160" y="168"/>
                </a:lnTo>
                <a:close/>
                <a:moveTo>
                  <a:pt x="46" y="160"/>
                </a:moveTo>
                <a:cubicBezTo>
                  <a:pt x="122" y="160"/>
                  <a:pt x="122" y="160"/>
                  <a:pt x="122" y="160"/>
                </a:cubicBezTo>
                <a:cubicBezTo>
                  <a:pt x="122" y="143"/>
                  <a:pt x="122" y="143"/>
                  <a:pt x="122" y="143"/>
                </a:cubicBezTo>
                <a:cubicBezTo>
                  <a:pt x="46" y="143"/>
                  <a:pt x="46" y="143"/>
                  <a:pt x="46" y="143"/>
                </a:cubicBezTo>
                <a:lnTo>
                  <a:pt x="46" y="160"/>
                </a:lnTo>
                <a:close/>
                <a:moveTo>
                  <a:pt x="54" y="118"/>
                </a:moveTo>
                <a:cubicBezTo>
                  <a:pt x="38" y="118"/>
                  <a:pt x="38" y="118"/>
                  <a:pt x="38" y="118"/>
                </a:cubicBezTo>
                <a:cubicBezTo>
                  <a:pt x="38" y="135"/>
                  <a:pt x="38" y="135"/>
                  <a:pt x="38" y="135"/>
                </a:cubicBezTo>
                <a:cubicBezTo>
                  <a:pt x="54" y="135"/>
                  <a:pt x="54" y="135"/>
                  <a:pt x="54" y="135"/>
                </a:cubicBezTo>
                <a:lnTo>
                  <a:pt x="54" y="118"/>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3917575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3145091" y="15228"/>
            <a:ext cx="9191117" cy="5934368"/>
          </a:xfrm>
          <a:prstGeom prst="rect">
            <a:avLst/>
          </a:prstGeom>
        </p:spPr>
      </p:pic>
      <p:cxnSp>
        <p:nvCxnSpPr>
          <p:cNvPr id="5" name="Straight Connector 4"/>
          <p:cNvCxnSpPr/>
          <p:nvPr/>
        </p:nvCxnSpPr>
        <p:spPr>
          <a:xfrm>
            <a:off x="6096000" y="0"/>
            <a:ext cx="0" cy="6858000"/>
          </a:xfrm>
          <a:prstGeom prst="line">
            <a:avLst/>
          </a:prstGeom>
          <a:ln w="76200">
            <a:solidFill>
              <a:srgbClr val="018CCF"/>
            </a:solidFill>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594666" y="381000"/>
            <a:ext cx="5155762" cy="609600"/>
          </a:xfrm>
        </p:spPr>
        <p:txBody>
          <a:bodyPr>
            <a:normAutofit fontScale="90000"/>
          </a:bodyPr>
          <a:lstStyle/>
          <a:p>
            <a:r>
              <a:rPr lang="en-US" dirty="0">
                <a:solidFill>
                  <a:schemeClr val="tx1">
                    <a:lumMod val="65000"/>
                    <a:lumOff val="35000"/>
                  </a:schemeClr>
                </a:solidFill>
              </a:rPr>
              <a:t>Training and </a:t>
            </a:r>
            <a:r>
              <a:rPr lang="en-US" dirty="0"/>
              <a:t>awareness</a:t>
            </a:r>
          </a:p>
        </p:txBody>
      </p:sp>
      <p:sp>
        <p:nvSpPr>
          <p:cNvPr id="8" name="Rectangle 7"/>
          <p:cNvSpPr/>
          <p:nvPr/>
        </p:nvSpPr>
        <p:spPr>
          <a:xfrm>
            <a:off x="0" y="5949596"/>
            <a:ext cx="6096000" cy="908404"/>
          </a:xfrm>
          <a:prstGeom prst="rect">
            <a:avLst/>
          </a:prstGeom>
          <a:solidFill>
            <a:srgbClr val="018C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utoShape 7"/>
          <p:cNvSpPr>
            <a:spLocks/>
          </p:cNvSpPr>
          <p:nvPr/>
        </p:nvSpPr>
        <p:spPr bwMode="auto">
          <a:xfrm>
            <a:off x="5602417" y="1632308"/>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s-ES" sz="6000" b="0" i="0" u="none" strike="noStrike" kern="0" cap="none" spc="0" normalizeH="0" baseline="0" noProof="0" dirty="0">
              <a:ln>
                <a:noFill/>
              </a:ln>
              <a:solidFill>
                <a:schemeClr val="tx1">
                  <a:lumMod val="65000"/>
                  <a:lumOff val="35000"/>
                </a:schemeClr>
              </a:solidFill>
              <a:uLnTx/>
              <a:uFillTx/>
              <a:latin typeface="Bebas Neue" panose="020B0606020202050201" pitchFamily="34" charset="0"/>
              <a:cs typeface="Gill Sans" charset="0"/>
              <a:sym typeface="Gill Sans" charset="0"/>
            </a:endParaRPr>
          </a:p>
        </p:txBody>
      </p:sp>
      <p:sp>
        <p:nvSpPr>
          <p:cNvPr id="21" name="AutoShape 7"/>
          <p:cNvSpPr>
            <a:spLocks/>
          </p:cNvSpPr>
          <p:nvPr/>
        </p:nvSpPr>
        <p:spPr bwMode="auto">
          <a:xfrm>
            <a:off x="5602417" y="4694830"/>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s-ES" sz="6000" b="0" i="0" u="none" strike="noStrike" kern="0" cap="none" spc="0" normalizeH="0" baseline="0" noProof="0" dirty="0">
              <a:ln>
                <a:noFill/>
              </a:ln>
              <a:solidFill>
                <a:schemeClr val="tx1">
                  <a:lumMod val="65000"/>
                  <a:lumOff val="35000"/>
                </a:schemeClr>
              </a:solidFill>
              <a:uLnTx/>
              <a:uFillTx/>
              <a:latin typeface="Bebas Neue" panose="020B0606020202050201" pitchFamily="34" charset="0"/>
              <a:cs typeface="Gill Sans" charset="0"/>
              <a:sym typeface="Gill Sans" charset="0"/>
            </a:endParaRPr>
          </a:p>
        </p:txBody>
      </p:sp>
      <p:sp>
        <p:nvSpPr>
          <p:cNvPr id="27" name="AutoShape 7"/>
          <p:cNvSpPr>
            <a:spLocks/>
          </p:cNvSpPr>
          <p:nvPr/>
        </p:nvSpPr>
        <p:spPr bwMode="auto">
          <a:xfrm>
            <a:off x="5602417" y="3163569"/>
            <a:ext cx="981463" cy="982766"/>
          </a:xfrm>
          <a:prstGeom prst="flowChartConnector">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s-ES" sz="6000" b="0" i="0" u="none" strike="noStrike" kern="0" cap="none" spc="0" normalizeH="0" baseline="0" noProof="0" dirty="0">
              <a:ln>
                <a:noFill/>
              </a:ln>
              <a:solidFill>
                <a:schemeClr val="tx1">
                  <a:lumMod val="65000"/>
                  <a:lumOff val="35000"/>
                </a:schemeClr>
              </a:solidFill>
              <a:uLnTx/>
              <a:uFillTx/>
              <a:latin typeface="Bebas Neue" panose="020B0606020202050201" pitchFamily="34" charset="0"/>
              <a:cs typeface="Gill Sans" charset="0"/>
              <a:sym typeface="Gill Sans" charset="0"/>
            </a:endParaRPr>
          </a:p>
        </p:txBody>
      </p:sp>
      <p:pic>
        <p:nvPicPr>
          <p:cNvPr id="28" name="Picture 27"/>
          <p:cNvPicPr>
            <a:picLocks noChangeAspect="1"/>
          </p:cNvPicPr>
          <p:nvPr/>
        </p:nvPicPr>
        <p:blipFill>
          <a:blip r:embed="rId3"/>
          <a:stretch>
            <a:fillRect/>
          </a:stretch>
        </p:blipFill>
        <p:spPr>
          <a:xfrm>
            <a:off x="5803185" y="1829237"/>
            <a:ext cx="579170" cy="481626"/>
          </a:xfrm>
          <a:prstGeom prst="rect">
            <a:avLst/>
          </a:prstGeom>
        </p:spPr>
      </p:pic>
      <p:sp>
        <p:nvSpPr>
          <p:cNvPr id="30" name="Freeform 474"/>
          <p:cNvSpPr>
            <a:spLocks noEditPoints="1"/>
          </p:cNvSpPr>
          <p:nvPr/>
        </p:nvSpPr>
        <p:spPr bwMode="auto">
          <a:xfrm>
            <a:off x="5837784" y="3402223"/>
            <a:ext cx="509971" cy="505458"/>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65000"/>
                  <a:lumOff val="35000"/>
                </a:schemeClr>
              </a:solidFill>
              <a:effectLst/>
              <a:uLnTx/>
              <a:uFillTx/>
            </a:endParaRPr>
          </a:p>
        </p:txBody>
      </p:sp>
      <p:sp>
        <p:nvSpPr>
          <p:cNvPr id="31" name="Freeform 224"/>
          <p:cNvSpPr>
            <a:spLocks noEditPoints="1"/>
          </p:cNvSpPr>
          <p:nvPr/>
        </p:nvSpPr>
        <p:spPr bwMode="auto">
          <a:xfrm>
            <a:off x="5834911" y="4951644"/>
            <a:ext cx="512844" cy="514364"/>
          </a:xfrm>
          <a:custGeom>
            <a:avLst/>
            <a:gdLst>
              <a:gd name="T0" fmla="*/ 168 w 185"/>
              <a:gd name="T1" fmla="*/ 55 h 186"/>
              <a:gd name="T2" fmla="*/ 168 w 185"/>
              <a:gd name="T3" fmla="*/ 13 h 186"/>
              <a:gd name="T4" fmla="*/ 156 w 185"/>
              <a:gd name="T5" fmla="*/ 0 h 186"/>
              <a:gd name="T6" fmla="*/ 143 w 185"/>
              <a:gd name="T7" fmla="*/ 13 h 186"/>
              <a:gd name="T8" fmla="*/ 143 w 185"/>
              <a:gd name="T9" fmla="*/ 16 h 186"/>
              <a:gd name="T10" fmla="*/ 21 w 185"/>
              <a:gd name="T11" fmla="*/ 52 h 186"/>
              <a:gd name="T12" fmla="*/ 16 w 185"/>
              <a:gd name="T13" fmla="*/ 51 h 186"/>
              <a:gd name="T14" fmla="*/ 8 w 185"/>
              <a:gd name="T15" fmla="*/ 51 h 186"/>
              <a:gd name="T16" fmla="*/ 0 w 185"/>
              <a:gd name="T17" fmla="*/ 59 h 186"/>
              <a:gd name="T18" fmla="*/ 0 w 185"/>
              <a:gd name="T19" fmla="*/ 101 h 186"/>
              <a:gd name="T20" fmla="*/ 8 w 185"/>
              <a:gd name="T21" fmla="*/ 110 h 186"/>
              <a:gd name="T22" fmla="*/ 16 w 185"/>
              <a:gd name="T23" fmla="*/ 110 h 186"/>
              <a:gd name="T24" fmla="*/ 21 w 185"/>
              <a:gd name="T25" fmla="*/ 109 h 186"/>
              <a:gd name="T26" fmla="*/ 26 w 185"/>
              <a:gd name="T27" fmla="*/ 110 h 186"/>
              <a:gd name="T28" fmla="*/ 42 w 185"/>
              <a:gd name="T29" fmla="*/ 182 h 186"/>
              <a:gd name="T30" fmla="*/ 42 w 185"/>
              <a:gd name="T31" fmla="*/ 182 h 186"/>
              <a:gd name="T32" fmla="*/ 46 w 185"/>
              <a:gd name="T33" fmla="*/ 186 h 186"/>
              <a:gd name="T34" fmla="*/ 80 w 185"/>
              <a:gd name="T35" fmla="*/ 186 h 186"/>
              <a:gd name="T36" fmla="*/ 84 w 185"/>
              <a:gd name="T37" fmla="*/ 182 h 186"/>
              <a:gd name="T38" fmla="*/ 84 w 185"/>
              <a:gd name="T39" fmla="*/ 181 h 186"/>
              <a:gd name="T40" fmla="*/ 84 w 185"/>
              <a:gd name="T41" fmla="*/ 181 h 186"/>
              <a:gd name="T42" fmla="*/ 70 w 185"/>
              <a:gd name="T43" fmla="*/ 123 h 186"/>
              <a:gd name="T44" fmla="*/ 143 w 185"/>
              <a:gd name="T45" fmla="*/ 145 h 186"/>
              <a:gd name="T46" fmla="*/ 143 w 185"/>
              <a:gd name="T47" fmla="*/ 148 h 186"/>
              <a:gd name="T48" fmla="*/ 156 w 185"/>
              <a:gd name="T49" fmla="*/ 160 h 186"/>
              <a:gd name="T50" fmla="*/ 168 w 185"/>
              <a:gd name="T51" fmla="*/ 148 h 186"/>
              <a:gd name="T52" fmla="*/ 168 w 185"/>
              <a:gd name="T53" fmla="*/ 106 h 186"/>
              <a:gd name="T54" fmla="*/ 185 w 185"/>
              <a:gd name="T55" fmla="*/ 89 h 186"/>
              <a:gd name="T56" fmla="*/ 185 w 185"/>
              <a:gd name="T57" fmla="*/ 72 h 186"/>
              <a:gd name="T58" fmla="*/ 168 w 185"/>
              <a:gd name="T59" fmla="*/ 55 h 186"/>
              <a:gd name="T60" fmla="*/ 16 w 185"/>
              <a:gd name="T61" fmla="*/ 101 h 186"/>
              <a:gd name="T62" fmla="*/ 8 w 185"/>
              <a:gd name="T63" fmla="*/ 101 h 186"/>
              <a:gd name="T64" fmla="*/ 8 w 185"/>
              <a:gd name="T65" fmla="*/ 59 h 186"/>
              <a:gd name="T66" fmla="*/ 16 w 185"/>
              <a:gd name="T67" fmla="*/ 59 h 186"/>
              <a:gd name="T68" fmla="*/ 16 w 185"/>
              <a:gd name="T69" fmla="*/ 101 h 186"/>
              <a:gd name="T70" fmla="*/ 74 w 185"/>
              <a:gd name="T71" fmla="*/ 177 h 186"/>
              <a:gd name="T72" fmla="*/ 49 w 185"/>
              <a:gd name="T73" fmla="*/ 177 h 186"/>
              <a:gd name="T74" fmla="*/ 47 w 185"/>
              <a:gd name="T75" fmla="*/ 169 h 186"/>
              <a:gd name="T76" fmla="*/ 72 w 185"/>
              <a:gd name="T77" fmla="*/ 169 h 186"/>
              <a:gd name="T78" fmla="*/ 74 w 185"/>
              <a:gd name="T79" fmla="*/ 177 h 186"/>
              <a:gd name="T80" fmla="*/ 70 w 185"/>
              <a:gd name="T81" fmla="*/ 160 h 186"/>
              <a:gd name="T82" fmla="*/ 46 w 185"/>
              <a:gd name="T83" fmla="*/ 160 h 186"/>
              <a:gd name="T84" fmla="*/ 35 w 185"/>
              <a:gd name="T85" fmla="*/ 113 h 186"/>
              <a:gd name="T86" fmla="*/ 61 w 185"/>
              <a:gd name="T87" fmla="*/ 121 h 186"/>
              <a:gd name="T88" fmla="*/ 70 w 185"/>
              <a:gd name="T89" fmla="*/ 160 h 186"/>
              <a:gd name="T90" fmla="*/ 143 w 185"/>
              <a:gd name="T91" fmla="*/ 136 h 186"/>
              <a:gd name="T92" fmla="*/ 25 w 185"/>
              <a:gd name="T93" fmla="*/ 101 h 186"/>
              <a:gd name="T94" fmla="*/ 25 w 185"/>
              <a:gd name="T95" fmla="*/ 60 h 186"/>
              <a:gd name="T96" fmla="*/ 143 w 185"/>
              <a:gd name="T97" fmla="*/ 25 h 186"/>
              <a:gd name="T98" fmla="*/ 143 w 185"/>
              <a:gd name="T99" fmla="*/ 136 h 186"/>
              <a:gd name="T100" fmla="*/ 160 w 185"/>
              <a:gd name="T101" fmla="*/ 148 h 186"/>
              <a:gd name="T102" fmla="*/ 156 w 185"/>
              <a:gd name="T103" fmla="*/ 152 h 186"/>
              <a:gd name="T104" fmla="*/ 151 w 185"/>
              <a:gd name="T105" fmla="*/ 148 h 186"/>
              <a:gd name="T106" fmla="*/ 151 w 185"/>
              <a:gd name="T107" fmla="*/ 13 h 186"/>
              <a:gd name="T108" fmla="*/ 156 w 185"/>
              <a:gd name="T109" fmla="*/ 9 h 186"/>
              <a:gd name="T110" fmla="*/ 160 w 185"/>
              <a:gd name="T111" fmla="*/ 13 h 186"/>
              <a:gd name="T112" fmla="*/ 160 w 185"/>
              <a:gd name="T113" fmla="*/ 148 h 186"/>
              <a:gd name="T114" fmla="*/ 177 w 185"/>
              <a:gd name="T115" fmla="*/ 89 h 186"/>
              <a:gd name="T116" fmla="*/ 168 w 185"/>
              <a:gd name="T117" fmla="*/ 97 h 186"/>
              <a:gd name="T118" fmla="*/ 168 w 185"/>
              <a:gd name="T119" fmla="*/ 63 h 186"/>
              <a:gd name="T120" fmla="*/ 177 w 185"/>
              <a:gd name="T121" fmla="*/ 72 h 186"/>
              <a:gd name="T122" fmla="*/ 177 w 185"/>
              <a:gd name="T123" fmla="*/ 8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186">
                <a:moveTo>
                  <a:pt x="168" y="55"/>
                </a:moveTo>
                <a:cubicBezTo>
                  <a:pt x="168" y="13"/>
                  <a:pt x="168" y="13"/>
                  <a:pt x="168" y="13"/>
                </a:cubicBezTo>
                <a:cubicBezTo>
                  <a:pt x="168" y="6"/>
                  <a:pt x="163" y="0"/>
                  <a:pt x="156" y="0"/>
                </a:cubicBezTo>
                <a:cubicBezTo>
                  <a:pt x="149" y="0"/>
                  <a:pt x="143" y="6"/>
                  <a:pt x="143" y="13"/>
                </a:cubicBezTo>
                <a:cubicBezTo>
                  <a:pt x="143" y="16"/>
                  <a:pt x="143" y="16"/>
                  <a:pt x="143" y="16"/>
                </a:cubicBezTo>
                <a:cubicBezTo>
                  <a:pt x="21" y="52"/>
                  <a:pt x="21" y="52"/>
                  <a:pt x="21" y="52"/>
                </a:cubicBezTo>
                <a:cubicBezTo>
                  <a:pt x="19" y="51"/>
                  <a:pt x="18" y="51"/>
                  <a:pt x="16" y="51"/>
                </a:cubicBezTo>
                <a:cubicBezTo>
                  <a:pt x="8" y="51"/>
                  <a:pt x="8" y="51"/>
                  <a:pt x="8" y="51"/>
                </a:cubicBezTo>
                <a:cubicBezTo>
                  <a:pt x="3" y="51"/>
                  <a:pt x="0" y="55"/>
                  <a:pt x="0" y="59"/>
                </a:cubicBezTo>
                <a:cubicBezTo>
                  <a:pt x="0" y="101"/>
                  <a:pt x="0" y="101"/>
                  <a:pt x="0" y="101"/>
                </a:cubicBezTo>
                <a:cubicBezTo>
                  <a:pt x="0" y="106"/>
                  <a:pt x="3" y="110"/>
                  <a:pt x="8" y="110"/>
                </a:cubicBezTo>
                <a:cubicBezTo>
                  <a:pt x="16" y="110"/>
                  <a:pt x="16" y="110"/>
                  <a:pt x="16" y="110"/>
                </a:cubicBezTo>
                <a:cubicBezTo>
                  <a:pt x="18" y="110"/>
                  <a:pt x="19" y="109"/>
                  <a:pt x="21" y="109"/>
                </a:cubicBezTo>
                <a:cubicBezTo>
                  <a:pt x="26" y="110"/>
                  <a:pt x="26" y="110"/>
                  <a:pt x="26" y="110"/>
                </a:cubicBezTo>
                <a:cubicBezTo>
                  <a:pt x="42" y="182"/>
                  <a:pt x="42" y="182"/>
                  <a:pt x="42" y="182"/>
                </a:cubicBezTo>
                <a:cubicBezTo>
                  <a:pt x="42" y="182"/>
                  <a:pt x="42" y="182"/>
                  <a:pt x="42" y="182"/>
                </a:cubicBezTo>
                <a:cubicBezTo>
                  <a:pt x="42" y="184"/>
                  <a:pt x="44" y="186"/>
                  <a:pt x="46" y="186"/>
                </a:cubicBezTo>
                <a:cubicBezTo>
                  <a:pt x="80" y="186"/>
                  <a:pt x="80" y="186"/>
                  <a:pt x="80" y="186"/>
                </a:cubicBezTo>
                <a:cubicBezTo>
                  <a:pt x="82" y="186"/>
                  <a:pt x="84" y="184"/>
                  <a:pt x="84" y="182"/>
                </a:cubicBezTo>
                <a:cubicBezTo>
                  <a:pt x="84" y="181"/>
                  <a:pt x="84" y="181"/>
                  <a:pt x="84" y="181"/>
                </a:cubicBezTo>
                <a:cubicBezTo>
                  <a:pt x="84" y="181"/>
                  <a:pt x="84" y="181"/>
                  <a:pt x="84" y="181"/>
                </a:cubicBezTo>
                <a:cubicBezTo>
                  <a:pt x="70" y="123"/>
                  <a:pt x="70" y="123"/>
                  <a:pt x="70" y="123"/>
                </a:cubicBezTo>
                <a:cubicBezTo>
                  <a:pt x="143" y="145"/>
                  <a:pt x="143" y="145"/>
                  <a:pt x="143" y="145"/>
                </a:cubicBezTo>
                <a:cubicBezTo>
                  <a:pt x="143" y="148"/>
                  <a:pt x="143" y="148"/>
                  <a:pt x="143" y="148"/>
                </a:cubicBezTo>
                <a:cubicBezTo>
                  <a:pt x="143" y="155"/>
                  <a:pt x="149" y="160"/>
                  <a:pt x="156" y="160"/>
                </a:cubicBezTo>
                <a:cubicBezTo>
                  <a:pt x="163" y="160"/>
                  <a:pt x="168" y="155"/>
                  <a:pt x="168" y="148"/>
                </a:cubicBezTo>
                <a:cubicBezTo>
                  <a:pt x="168" y="106"/>
                  <a:pt x="168" y="106"/>
                  <a:pt x="168" y="106"/>
                </a:cubicBezTo>
                <a:cubicBezTo>
                  <a:pt x="178" y="106"/>
                  <a:pt x="185" y="98"/>
                  <a:pt x="185" y="89"/>
                </a:cubicBezTo>
                <a:cubicBezTo>
                  <a:pt x="185" y="72"/>
                  <a:pt x="185" y="72"/>
                  <a:pt x="185" y="72"/>
                </a:cubicBezTo>
                <a:cubicBezTo>
                  <a:pt x="185" y="63"/>
                  <a:pt x="178" y="55"/>
                  <a:pt x="168" y="55"/>
                </a:cubicBezTo>
                <a:close/>
                <a:moveTo>
                  <a:pt x="16" y="101"/>
                </a:moveTo>
                <a:cubicBezTo>
                  <a:pt x="8" y="101"/>
                  <a:pt x="8" y="101"/>
                  <a:pt x="8" y="101"/>
                </a:cubicBezTo>
                <a:cubicBezTo>
                  <a:pt x="8" y="59"/>
                  <a:pt x="8" y="59"/>
                  <a:pt x="8" y="59"/>
                </a:cubicBezTo>
                <a:cubicBezTo>
                  <a:pt x="16" y="59"/>
                  <a:pt x="16" y="59"/>
                  <a:pt x="16" y="59"/>
                </a:cubicBezTo>
                <a:lnTo>
                  <a:pt x="16" y="101"/>
                </a:lnTo>
                <a:close/>
                <a:moveTo>
                  <a:pt x="74" y="177"/>
                </a:moveTo>
                <a:cubicBezTo>
                  <a:pt x="49" y="177"/>
                  <a:pt x="49" y="177"/>
                  <a:pt x="49" y="177"/>
                </a:cubicBezTo>
                <a:cubicBezTo>
                  <a:pt x="47" y="169"/>
                  <a:pt x="47" y="169"/>
                  <a:pt x="47" y="169"/>
                </a:cubicBezTo>
                <a:cubicBezTo>
                  <a:pt x="72" y="169"/>
                  <a:pt x="72" y="169"/>
                  <a:pt x="72" y="169"/>
                </a:cubicBezTo>
                <a:lnTo>
                  <a:pt x="74" y="177"/>
                </a:lnTo>
                <a:close/>
                <a:moveTo>
                  <a:pt x="70" y="160"/>
                </a:moveTo>
                <a:cubicBezTo>
                  <a:pt x="46" y="160"/>
                  <a:pt x="46" y="160"/>
                  <a:pt x="46" y="160"/>
                </a:cubicBezTo>
                <a:cubicBezTo>
                  <a:pt x="35" y="113"/>
                  <a:pt x="35" y="113"/>
                  <a:pt x="35" y="113"/>
                </a:cubicBezTo>
                <a:cubicBezTo>
                  <a:pt x="61" y="121"/>
                  <a:pt x="61" y="121"/>
                  <a:pt x="61" y="121"/>
                </a:cubicBezTo>
                <a:lnTo>
                  <a:pt x="70" y="160"/>
                </a:lnTo>
                <a:close/>
                <a:moveTo>
                  <a:pt x="143" y="136"/>
                </a:moveTo>
                <a:cubicBezTo>
                  <a:pt x="25" y="101"/>
                  <a:pt x="25" y="101"/>
                  <a:pt x="25" y="101"/>
                </a:cubicBezTo>
                <a:cubicBezTo>
                  <a:pt x="25" y="60"/>
                  <a:pt x="25" y="60"/>
                  <a:pt x="25" y="60"/>
                </a:cubicBezTo>
                <a:cubicBezTo>
                  <a:pt x="143" y="25"/>
                  <a:pt x="143" y="25"/>
                  <a:pt x="143" y="25"/>
                </a:cubicBezTo>
                <a:lnTo>
                  <a:pt x="143" y="136"/>
                </a:lnTo>
                <a:close/>
                <a:moveTo>
                  <a:pt x="160" y="148"/>
                </a:moveTo>
                <a:cubicBezTo>
                  <a:pt x="160" y="150"/>
                  <a:pt x="158" y="152"/>
                  <a:pt x="156" y="152"/>
                </a:cubicBezTo>
                <a:cubicBezTo>
                  <a:pt x="153" y="152"/>
                  <a:pt x="151" y="150"/>
                  <a:pt x="151" y="148"/>
                </a:cubicBezTo>
                <a:cubicBezTo>
                  <a:pt x="151" y="13"/>
                  <a:pt x="151" y="13"/>
                  <a:pt x="151" y="13"/>
                </a:cubicBezTo>
                <a:cubicBezTo>
                  <a:pt x="151" y="10"/>
                  <a:pt x="153" y="9"/>
                  <a:pt x="156" y="9"/>
                </a:cubicBezTo>
                <a:cubicBezTo>
                  <a:pt x="158" y="9"/>
                  <a:pt x="160" y="10"/>
                  <a:pt x="160" y="13"/>
                </a:cubicBezTo>
                <a:lnTo>
                  <a:pt x="160" y="148"/>
                </a:lnTo>
                <a:close/>
                <a:moveTo>
                  <a:pt x="177" y="89"/>
                </a:moveTo>
                <a:cubicBezTo>
                  <a:pt x="177" y="93"/>
                  <a:pt x="173" y="97"/>
                  <a:pt x="168" y="97"/>
                </a:cubicBezTo>
                <a:cubicBezTo>
                  <a:pt x="168" y="63"/>
                  <a:pt x="168" y="63"/>
                  <a:pt x="168" y="63"/>
                </a:cubicBezTo>
                <a:cubicBezTo>
                  <a:pt x="173" y="63"/>
                  <a:pt x="177" y="67"/>
                  <a:pt x="177" y="72"/>
                </a:cubicBezTo>
                <a:lnTo>
                  <a:pt x="177" y="89"/>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65000"/>
                  <a:lumOff val="35000"/>
                </a:schemeClr>
              </a:solidFill>
              <a:effectLst/>
              <a:uLnTx/>
              <a:uFillTx/>
            </a:endParaRPr>
          </a:p>
        </p:txBody>
      </p:sp>
      <p:sp>
        <p:nvSpPr>
          <p:cNvPr id="32" name="Freeform 224"/>
          <p:cNvSpPr>
            <a:spLocks noEditPoints="1"/>
          </p:cNvSpPr>
          <p:nvPr/>
        </p:nvSpPr>
        <p:spPr bwMode="auto">
          <a:xfrm>
            <a:off x="1489251" y="4848218"/>
            <a:ext cx="512844" cy="514364"/>
          </a:xfrm>
          <a:custGeom>
            <a:avLst/>
            <a:gdLst>
              <a:gd name="T0" fmla="*/ 168 w 185"/>
              <a:gd name="T1" fmla="*/ 55 h 186"/>
              <a:gd name="T2" fmla="*/ 168 w 185"/>
              <a:gd name="T3" fmla="*/ 13 h 186"/>
              <a:gd name="T4" fmla="*/ 156 w 185"/>
              <a:gd name="T5" fmla="*/ 0 h 186"/>
              <a:gd name="T6" fmla="*/ 143 w 185"/>
              <a:gd name="T7" fmla="*/ 13 h 186"/>
              <a:gd name="T8" fmla="*/ 143 w 185"/>
              <a:gd name="T9" fmla="*/ 16 h 186"/>
              <a:gd name="T10" fmla="*/ 21 w 185"/>
              <a:gd name="T11" fmla="*/ 52 h 186"/>
              <a:gd name="T12" fmla="*/ 16 w 185"/>
              <a:gd name="T13" fmla="*/ 51 h 186"/>
              <a:gd name="T14" fmla="*/ 8 w 185"/>
              <a:gd name="T15" fmla="*/ 51 h 186"/>
              <a:gd name="T16" fmla="*/ 0 w 185"/>
              <a:gd name="T17" fmla="*/ 59 h 186"/>
              <a:gd name="T18" fmla="*/ 0 w 185"/>
              <a:gd name="T19" fmla="*/ 101 h 186"/>
              <a:gd name="T20" fmla="*/ 8 w 185"/>
              <a:gd name="T21" fmla="*/ 110 h 186"/>
              <a:gd name="T22" fmla="*/ 16 w 185"/>
              <a:gd name="T23" fmla="*/ 110 h 186"/>
              <a:gd name="T24" fmla="*/ 21 w 185"/>
              <a:gd name="T25" fmla="*/ 109 h 186"/>
              <a:gd name="T26" fmla="*/ 26 w 185"/>
              <a:gd name="T27" fmla="*/ 110 h 186"/>
              <a:gd name="T28" fmla="*/ 42 w 185"/>
              <a:gd name="T29" fmla="*/ 182 h 186"/>
              <a:gd name="T30" fmla="*/ 42 w 185"/>
              <a:gd name="T31" fmla="*/ 182 h 186"/>
              <a:gd name="T32" fmla="*/ 46 w 185"/>
              <a:gd name="T33" fmla="*/ 186 h 186"/>
              <a:gd name="T34" fmla="*/ 80 w 185"/>
              <a:gd name="T35" fmla="*/ 186 h 186"/>
              <a:gd name="T36" fmla="*/ 84 w 185"/>
              <a:gd name="T37" fmla="*/ 182 h 186"/>
              <a:gd name="T38" fmla="*/ 84 w 185"/>
              <a:gd name="T39" fmla="*/ 181 h 186"/>
              <a:gd name="T40" fmla="*/ 84 w 185"/>
              <a:gd name="T41" fmla="*/ 181 h 186"/>
              <a:gd name="T42" fmla="*/ 70 w 185"/>
              <a:gd name="T43" fmla="*/ 123 h 186"/>
              <a:gd name="T44" fmla="*/ 143 w 185"/>
              <a:gd name="T45" fmla="*/ 145 h 186"/>
              <a:gd name="T46" fmla="*/ 143 w 185"/>
              <a:gd name="T47" fmla="*/ 148 h 186"/>
              <a:gd name="T48" fmla="*/ 156 w 185"/>
              <a:gd name="T49" fmla="*/ 160 h 186"/>
              <a:gd name="T50" fmla="*/ 168 w 185"/>
              <a:gd name="T51" fmla="*/ 148 h 186"/>
              <a:gd name="T52" fmla="*/ 168 w 185"/>
              <a:gd name="T53" fmla="*/ 106 h 186"/>
              <a:gd name="T54" fmla="*/ 185 w 185"/>
              <a:gd name="T55" fmla="*/ 89 h 186"/>
              <a:gd name="T56" fmla="*/ 185 w 185"/>
              <a:gd name="T57" fmla="*/ 72 h 186"/>
              <a:gd name="T58" fmla="*/ 168 w 185"/>
              <a:gd name="T59" fmla="*/ 55 h 186"/>
              <a:gd name="T60" fmla="*/ 16 w 185"/>
              <a:gd name="T61" fmla="*/ 101 h 186"/>
              <a:gd name="T62" fmla="*/ 8 w 185"/>
              <a:gd name="T63" fmla="*/ 101 h 186"/>
              <a:gd name="T64" fmla="*/ 8 w 185"/>
              <a:gd name="T65" fmla="*/ 59 h 186"/>
              <a:gd name="T66" fmla="*/ 16 w 185"/>
              <a:gd name="T67" fmla="*/ 59 h 186"/>
              <a:gd name="T68" fmla="*/ 16 w 185"/>
              <a:gd name="T69" fmla="*/ 101 h 186"/>
              <a:gd name="T70" fmla="*/ 74 w 185"/>
              <a:gd name="T71" fmla="*/ 177 h 186"/>
              <a:gd name="T72" fmla="*/ 49 w 185"/>
              <a:gd name="T73" fmla="*/ 177 h 186"/>
              <a:gd name="T74" fmla="*/ 47 w 185"/>
              <a:gd name="T75" fmla="*/ 169 h 186"/>
              <a:gd name="T76" fmla="*/ 72 w 185"/>
              <a:gd name="T77" fmla="*/ 169 h 186"/>
              <a:gd name="T78" fmla="*/ 74 w 185"/>
              <a:gd name="T79" fmla="*/ 177 h 186"/>
              <a:gd name="T80" fmla="*/ 70 w 185"/>
              <a:gd name="T81" fmla="*/ 160 h 186"/>
              <a:gd name="T82" fmla="*/ 46 w 185"/>
              <a:gd name="T83" fmla="*/ 160 h 186"/>
              <a:gd name="T84" fmla="*/ 35 w 185"/>
              <a:gd name="T85" fmla="*/ 113 h 186"/>
              <a:gd name="T86" fmla="*/ 61 w 185"/>
              <a:gd name="T87" fmla="*/ 121 h 186"/>
              <a:gd name="T88" fmla="*/ 70 w 185"/>
              <a:gd name="T89" fmla="*/ 160 h 186"/>
              <a:gd name="T90" fmla="*/ 143 w 185"/>
              <a:gd name="T91" fmla="*/ 136 h 186"/>
              <a:gd name="T92" fmla="*/ 25 w 185"/>
              <a:gd name="T93" fmla="*/ 101 h 186"/>
              <a:gd name="T94" fmla="*/ 25 w 185"/>
              <a:gd name="T95" fmla="*/ 60 h 186"/>
              <a:gd name="T96" fmla="*/ 143 w 185"/>
              <a:gd name="T97" fmla="*/ 25 h 186"/>
              <a:gd name="T98" fmla="*/ 143 w 185"/>
              <a:gd name="T99" fmla="*/ 136 h 186"/>
              <a:gd name="T100" fmla="*/ 160 w 185"/>
              <a:gd name="T101" fmla="*/ 148 h 186"/>
              <a:gd name="T102" fmla="*/ 156 w 185"/>
              <a:gd name="T103" fmla="*/ 152 h 186"/>
              <a:gd name="T104" fmla="*/ 151 w 185"/>
              <a:gd name="T105" fmla="*/ 148 h 186"/>
              <a:gd name="T106" fmla="*/ 151 w 185"/>
              <a:gd name="T107" fmla="*/ 13 h 186"/>
              <a:gd name="T108" fmla="*/ 156 w 185"/>
              <a:gd name="T109" fmla="*/ 9 h 186"/>
              <a:gd name="T110" fmla="*/ 160 w 185"/>
              <a:gd name="T111" fmla="*/ 13 h 186"/>
              <a:gd name="T112" fmla="*/ 160 w 185"/>
              <a:gd name="T113" fmla="*/ 148 h 186"/>
              <a:gd name="T114" fmla="*/ 177 w 185"/>
              <a:gd name="T115" fmla="*/ 89 h 186"/>
              <a:gd name="T116" fmla="*/ 168 w 185"/>
              <a:gd name="T117" fmla="*/ 97 h 186"/>
              <a:gd name="T118" fmla="*/ 168 w 185"/>
              <a:gd name="T119" fmla="*/ 63 h 186"/>
              <a:gd name="T120" fmla="*/ 177 w 185"/>
              <a:gd name="T121" fmla="*/ 72 h 186"/>
              <a:gd name="T122" fmla="*/ 177 w 185"/>
              <a:gd name="T123" fmla="*/ 8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186">
                <a:moveTo>
                  <a:pt x="168" y="55"/>
                </a:moveTo>
                <a:cubicBezTo>
                  <a:pt x="168" y="13"/>
                  <a:pt x="168" y="13"/>
                  <a:pt x="168" y="13"/>
                </a:cubicBezTo>
                <a:cubicBezTo>
                  <a:pt x="168" y="6"/>
                  <a:pt x="163" y="0"/>
                  <a:pt x="156" y="0"/>
                </a:cubicBezTo>
                <a:cubicBezTo>
                  <a:pt x="149" y="0"/>
                  <a:pt x="143" y="6"/>
                  <a:pt x="143" y="13"/>
                </a:cubicBezTo>
                <a:cubicBezTo>
                  <a:pt x="143" y="16"/>
                  <a:pt x="143" y="16"/>
                  <a:pt x="143" y="16"/>
                </a:cubicBezTo>
                <a:cubicBezTo>
                  <a:pt x="21" y="52"/>
                  <a:pt x="21" y="52"/>
                  <a:pt x="21" y="52"/>
                </a:cubicBezTo>
                <a:cubicBezTo>
                  <a:pt x="19" y="51"/>
                  <a:pt x="18" y="51"/>
                  <a:pt x="16" y="51"/>
                </a:cubicBezTo>
                <a:cubicBezTo>
                  <a:pt x="8" y="51"/>
                  <a:pt x="8" y="51"/>
                  <a:pt x="8" y="51"/>
                </a:cubicBezTo>
                <a:cubicBezTo>
                  <a:pt x="3" y="51"/>
                  <a:pt x="0" y="55"/>
                  <a:pt x="0" y="59"/>
                </a:cubicBezTo>
                <a:cubicBezTo>
                  <a:pt x="0" y="101"/>
                  <a:pt x="0" y="101"/>
                  <a:pt x="0" y="101"/>
                </a:cubicBezTo>
                <a:cubicBezTo>
                  <a:pt x="0" y="106"/>
                  <a:pt x="3" y="110"/>
                  <a:pt x="8" y="110"/>
                </a:cubicBezTo>
                <a:cubicBezTo>
                  <a:pt x="16" y="110"/>
                  <a:pt x="16" y="110"/>
                  <a:pt x="16" y="110"/>
                </a:cubicBezTo>
                <a:cubicBezTo>
                  <a:pt x="18" y="110"/>
                  <a:pt x="19" y="109"/>
                  <a:pt x="21" y="109"/>
                </a:cubicBezTo>
                <a:cubicBezTo>
                  <a:pt x="26" y="110"/>
                  <a:pt x="26" y="110"/>
                  <a:pt x="26" y="110"/>
                </a:cubicBezTo>
                <a:cubicBezTo>
                  <a:pt x="42" y="182"/>
                  <a:pt x="42" y="182"/>
                  <a:pt x="42" y="182"/>
                </a:cubicBezTo>
                <a:cubicBezTo>
                  <a:pt x="42" y="182"/>
                  <a:pt x="42" y="182"/>
                  <a:pt x="42" y="182"/>
                </a:cubicBezTo>
                <a:cubicBezTo>
                  <a:pt x="42" y="184"/>
                  <a:pt x="44" y="186"/>
                  <a:pt x="46" y="186"/>
                </a:cubicBezTo>
                <a:cubicBezTo>
                  <a:pt x="80" y="186"/>
                  <a:pt x="80" y="186"/>
                  <a:pt x="80" y="186"/>
                </a:cubicBezTo>
                <a:cubicBezTo>
                  <a:pt x="82" y="186"/>
                  <a:pt x="84" y="184"/>
                  <a:pt x="84" y="182"/>
                </a:cubicBezTo>
                <a:cubicBezTo>
                  <a:pt x="84" y="181"/>
                  <a:pt x="84" y="181"/>
                  <a:pt x="84" y="181"/>
                </a:cubicBezTo>
                <a:cubicBezTo>
                  <a:pt x="84" y="181"/>
                  <a:pt x="84" y="181"/>
                  <a:pt x="84" y="181"/>
                </a:cubicBezTo>
                <a:cubicBezTo>
                  <a:pt x="70" y="123"/>
                  <a:pt x="70" y="123"/>
                  <a:pt x="70" y="123"/>
                </a:cubicBezTo>
                <a:cubicBezTo>
                  <a:pt x="143" y="145"/>
                  <a:pt x="143" y="145"/>
                  <a:pt x="143" y="145"/>
                </a:cubicBezTo>
                <a:cubicBezTo>
                  <a:pt x="143" y="148"/>
                  <a:pt x="143" y="148"/>
                  <a:pt x="143" y="148"/>
                </a:cubicBezTo>
                <a:cubicBezTo>
                  <a:pt x="143" y="155"/>
                  <a:pt x="149" y="160"/>
                  <a:pt x="156" y="160"/>
                </a:cubicBezTo>
                <a:cubicBezTo>
                  <a:pt x="163" y="160"/>
                  <a:pt x="168" y="155"/>
                  <a:pt x="168" y="148"/>
                </a:cubicBezTo>
                <a:cubicBezTo>
                  <a:pt x="168" y="106"/>
                  <a:pt x="168" y="106"/>
                  <a:pt x="168" y="106"/>
                </a:cubicBezTo>
                <a:cubicBezTo>
                  <a:pt x="178" y="106"/>
                  <a:pt x="185" y="98"/>
                  <a:pt x="185" y="89"/>
                </a:cubicBezTo>
                <a:cubicBezTo>
                  <a:pt x="185" y="72"/>
                  <a:pt x="185" y="72"/>
                  <a:pt x="185" y="72"/>
                </a:cubicBezTo>
                <a:cubicBezTo>
                  <a:pt x="185" y="63"/>
                  <a:pt x="178" y="55"/>
                  <a:pt x="168" y="55"/>
                </a:cubicBezTo>
                <a:close/>
                <a:moveTo>
                  <a:pt x="16" y="101"/>
                </a:moveTo>
                <a:cubicBezTo>
                  <a:pt x="8" y="101"/>
                  <a:pt x="8" y="101"/>
                  <a:pt x="8" y="101"/>
                </a:cubicBezTo>
                <a:cubicBezTo>
                  <a:pt x="8" y="59"/>
                  <a:pt x="8" y="59"/>
                  <a:pt x="8" y="59"/>
                </a:cubicBezTo>
                <a:cubicBezTo>
                  <a:pt x="16" y="59"/>
                  <a:pt x="16" y="59"/>
                  <a:pt x="16" y="59"/>
                </a:cubicBezTo>
                <a:lnTo>
                  <a:pt x="16" y="101"/>
                </a:lnTo>
                <a:close/>
                <a:moveTo>
                  <a:pt x="74" y="177"/>
                </a:moveTo>
                <a:cubicBezTo>
                  <a:pt x="49" y="177"/>
                  <a:pt x="49" y="177"/>
                  <a:pt x="49" y="177"/>
                </a:cubicBezTo>
                <a:cubicBezTo>
                  <a:pt x="47" y="169"/>
                  <a:pt x="47" y="169"/>
                  <a:pt x="47" y="169"/>
                </a:cubicBezTo>
                <a:cubicBezTo>
                  <a:pt x="72" y="169"/>
                  <a:pt x="72" y="169"/>
                  <a:pt x="72" y="169"/>
                </a:cubicBezTo>
                <a:lnTo>
                  <a:pt x="74" y="177"/>
                </a:lnTo>
                <a:close/>
                <a:moveTo>
                  <a:pt x="70" y="160"/>
                </a:moveTo>
                <a:cubicBezTo>
                  <a:pt x="46" y="160"/>
                  <a:pt x="46" y="160"/>
                  <a:pt x="46" y="160"/>
                </a:cubicBezTo>
                <a:cubicBezTo>
                  <a:pt x="35" y="113"/>
                  <a:pt x="35" y="113"/>
                  <a:pt x="35" y="113"/>
                </a:cubicBezTo>
                <a:cubicBezTo>
                  <a:pt x="61" y="121"/>
                  <a:pt x="61" y="121"/>
                  <a:pt x="61" y="121"/>
                </a:cubicBezTo>
                <a:lnTo>
                  <a:pt x="70" y="160"/>
                </a:lnTo>
                <a:close/>
                <a:moveTo>
                  <a:pt x="143" y="136"/>
                </a:moveTo>
                <a:cubicBezTo>
                  <a:pt x="25" y="101"/>
                  <a:pt x="25" y="101"/>
                  <a:pt x="25" y="101"/>
                </a:cubicBezTo>
                <a:cubicBezTo>
                  <a:pt x="25" y="60"/>
                  <a:pt x="25" y="60"/>
                  <a:pt x="25" y="60"/>
                </a:cubicBezTo>
                <a:cubicBezTo>
                  <a:pt x="143" y="25"/>
                  <a:pt x="143" y="25"/>
                  <a:pt x="143" y="25"/>
                </a:cubicBezTo>
                <a:lnTo>
                  <a:pt x="143" y="136"/>
                </a:lnTo>
                <a:close/>
                <a:moveTo>
                  <a:pt x="160" y="148"/>
                </a:moveTo>
                <a:cubicBezTo>
                  <a:pt x="160" y="150"/>
                  <a:pt x="158" y="152"/>
                  <a:pt x="156" y="152"/>
                </a:cubicBezTo>
                <a:cubicBezTo>
                  <a:pt x="153" y="152"/>
                  <a:pt x="151" y="150"/>
                  <a:pt x="151" y="148"/>
                </a:cubicBezTo>
                <a:cubicBezTo>
                  <a:pt x="151" y="13"/>
                  <a:pt x="151" y="13"/>
                  <a:pt x="151" y="13"/>
                </a:cubicBezTo>
                <a:cubicBezTo>
                  <a:pt x="151" y="10"/>
                  <a:pt x="153" y="9"/>
                  <a:pt x="156" y="9"/>
                </a:cubicBezTo>
                <a:cubicBezTo>
                  <a:pt x="158" y="9"/>
                  <a:pt x="160" y="10"/>
                  <a:pt x="160" y="13"/>
                </a:cubicBezTo>
                <a:lnTo>
                  <a:pt x="160" y="148"/>
                </a:lnTo>
                <a:close/>
                <a:moveTo>
                  <a:pt x="177" y="89"/>
                </a:moveTo>
                <a:cubicBezTo>
                  <a:pt x="177" y="93"/>
                  <a:pt x="173" y="97"/>
                  <a:pt x="168" y="97"/>
                </a:cubicBezTo>
                <a:cubicBezTo>
                  <a:pt x="168" y="63"/>
                  <a:pt x="168" y="63"/>
                  <a:pt x="168" y="63"/>
                </a:cubicBezTo>
                <a:cubicBezTo>
                  <a:pt x="173" y="63"/>
                  <a:pt x="177" y="67"/>
                  <a:pt x="177" y="72"/>
                </a:cubicBezTo>
                <a:lnTo>
                  <a:pt x="177" y="89"/>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1">
                  <a:lumMod val="65000"/>
                  <a:lumOff val="35000"/>
                </a:schemeClr>
              </a:solidFill>
              <a:effectLst/>
              <a:uLnTx/>
              <a:uFillTx/>
            </a:endParaRPr>
          </a:p>
        </p:txBody>
      </p:sp>
      <p:sp>
        <p:nvSpPr>
          <p:cNvPr id="33" name="Text Placeholder 5"/>
          <p:cNvSpPr txBox="1">
            <a:spLocks/>
          </p:cNvSpPr>
          <p:nvPr/>
        </p:nvSpPr>
        <p:spPr>
          <a:xfrm>
            <a:off x="6675170" y="1827208"/>
            <a:ext cx="5160818" cy="7878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tx1">
                    <a:lumMod val="65000"/>
                    <a:lumOff val="35000"/>
                  </a:schemeClr>
                </a:solidFill>
                <a:latin typeface="+mj-lt"/>
              </a:rPr>
              <a:t>Humans are the weak links in a security system: social engineering attacks are common.</a:t>
            </a:r>
          </a:p>
        </p:txBody>
      </p:sp>
      <p:sp>
        <p:nvSpPr>
          <p:cNvPr id="34" name="Text Placeholder 5"/>
          <p:cNvSpPr txBox="1">
            <a:spLocks/>
          </p:cNvSpPr>
          <p:nvPr/>
        </p:nvSpPr>
        <p:spPr>
          <a:xfrm>
            <a:off x="6675170" y="3261019"/>
            <a:ext cx="5160818" cy="7878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tx1">
                    <a:lumMod val="65000"/>
                    <a:lumOff val="35000"/>
                  </a:schemeClr>
                </a:solidFill>
                <a:latin typeface="+mj-lt"/>
              </a:rPr>
              <a:t>Targeted training for particularly sensitive roles is critical</a:t>
            </a:r>
          </a:p>
        </p:txBody>
      </p:sp>
      <p:sp>
        <p:nvSpPr>
          <p:cNvPr id="35" name="Text Placeholder 5"/>
          <p:cNvSpPr txBox="1">
            <a:spLocks/>
          </p:cNvSpPr>
          <p:nvPr/>
        </p:nvSpPr>
        <p:spPr>
          <a:xfrm>
            <a:off x="6675170" y="4711467"/>
            <a:ext cx="5160818" cy="78786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tx1">
                    <a:lumMod val="65000"/>
                    <a:lumOff val="35000"/>
                  </a:schemeClr>
                </a:solidFill>
              </a:rPr>
              <a:t>Awareness campaigns and training are an inexpensive, effective way to increase the security of your firm.</a:t>
            </a:r>
          </a:p>
        </p:txBody>
      </p:sp>
    </p:spTree>
    <p:extLst>
      <p:ext uri="{BB962C8B-B14F-4D97-AF65-F5344CB8AC3E}">
        <p14:creationId xmlns:p14="http://schemas.microsoft.com/office/powerpoint/2010/main" val="335014234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it’s done</a:t>
            </a:r>
          </a:p>
        </p:txBody>
      </p:sp>
      <p:sp>
        <p:nvSpPr>
          <p:cNvPr id="3" name="Text Placeholder 2"/>
          <p:cNvSpPr>
            <a:spLocks noGrp="1"/>
          </p:cNvSpPr>
          <p:nvPr>
            <p:ph type="body" sz="quarter" idx="10"/>
          </p:nvPr>
        </p:nvSpPr>
        <p:spPr>
          <a:xfrm>
            <a:off x="1410057" y="990600"/>
            <a:ext cx="9742206" cy="381000"/>
          </a:xfrm>
        </p:spPr>
        <p:txBody>
          <a:bodyPr/>
          <a:lstStyle/>
          <a:p>
            <a:r>
              <a:rPr lang="en-US" dirty="0"/>
              <a:t>How did the email account of Clinton Campaign Chair Podesta get hacked?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834" y="1600200"/>
            <a:ext cx="8409063" cy="5135042"/>
          </a:xfrm>
          <a:prstGeom prst="rect">
            <a:avLst/>
          </a:prstGeom>
        </p:spPr>
      </p:pic>
      <p:sp>
        <p:nvSpPr>
          <p:cNvPr id="6" name="Rectangle 5"/>
          <p:cNvSpPr/>
          <p:nvPr/>
        </p:nvSpPr>
        <p:spPr>
          <a:xfrm>
            <a:off x="476011" y="1600200"/>
            <a:ext cx="5181305" cy="3539430"/>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tx1">
                    <a:lumMod val="65000"/>
                    <a:lumOff val="35000"/>
                  </a:schemeClr>
                </a:solidFill>
                <a:latin typeface="Bebas Neue" panose="020B0606020202050201"/>
              </a:rPr>
              <a:t>Emailed posing as Google’s Gmail account-services group</a:t>
            </a:r>
          </a:p>
          <a:p>
            <a:pPr marL="457200" indent="-457200">
              <a:buFont typeface="Arial" panose="020B0604020202020204" pitchFamily="34" charset="0"/>
              <a:buChar char="•"/>
            </a:pPr>
            <a:endParaRPr lang="en-US" sz="2800" dirty="0">
              <a:solidFill>
                <a:schemeClr val="tx1">
                  <a:lumMod val="65000"/>
                  <a:lumOff val="35000"/>
                </a:schemeClr>
              </a:solidFill>
              <a:latin typeface="Bebas Neue" panose="020B0606020202050201"/>
            </a:endParaRPr>
          </a:p>
          <a:p>
            <a:pPr marL="457200" indent="-457200">
              <a:buFont typeface="Arial" panose="020B0604020202020204" pitchFamily="34" charset="0"/>
              <a:buChar char="•"/>
            </a:pPr>
            <a:r>
              <a:rPr lang="en-US" sz="2800" dirty="0">
                <a:solidFill>
                  <a:schemeClr val="tx1">
                    <a:lumMod val="65000"/>
                    <a:lumOff val="35000"/>
                  </a:schemeClr>
                </a:solidFill>
                <a:latin typeface="Bebas Neue" panose="020B0606020202050201"/>
              </a:rPr>
              <a:t>Told him his password had been compromised</a:t>
            </a:r>
          </a:p>
          <a:p>
            <a:pPr marL="457200" indent="-457200">
              <a:buFont typeface="Arial" panose="020B0604020202020204" pitchFamily="34" charset="0"/>
              <a:buChar char="•"/>
            </a:pPr>
            <a:endParaRPr lang="en-US" sz="2800" dirty="0">
              <a:solidFill>
                <a:schemeClr val="tx1">
                  <a:lumMod val="65000"/>
                  <a:lumOff val="35000"/>
                </a:schemeClr>
              </a:solidFill>
              <a:latin typeface="Bebas Neue" panose="020B0606020202050201"/>
            </a:endParaRPr>
          </a:p>
          <a:p>
            <a:pPr marL="457200" indent="-457200">
              <a:buFont typeface="Arial" panose="020B0604020202020204" pitchFamily="34" charset="0"/>
              <a:buChar char="•"/>
            </a:pPr>
            <a:r>
              <a:rPr lang="en-US" sz="2800" dirty="0">
                <a:solidFill>
                  <a:schemeClr val="tx1">
                    <a:lumMod val="65000"/>
                    <a:lumOff val="35000"/>
                  </a:schemeClr>
                </a:solidFill>
                <a:latin typeface="Bebas Neue" panose="020B0606020202050201"/>
              </a:rPr>
              <a:t>Provided a false link to change his password</a:t>
            </a:r>
          </a:p>
        </p:txBody>
      </p:sp>
    </p:spTree>
    <p:extLst>
      <p:ext uri="{BB962C8B-B14F-4D97-AF65-F5344CB8AC3E}">
        <p14:creationId xmlns:p14="http://schemas.microsoft.com/office/powerpoint/2010/main" val="220605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10 tips to avoid being phished</a:t>
            </a:r>
          </a:p>
          <a:p>
            <a:endParaRPr lang="en-US" dirty="0"/>
          </a:p>
        </p:txBody>
      </p:sp>
      <p:sp>
        <p:nvSpPr>
          <p:cNvPr id="3" name="Title 2"/>
          <p:cNvSpPr>
            <a:spLocks noGrp="1"/>
          </p:cNvSpPr>
          <p:nvPr>
            <p:ph type="title"/>
          </p:nvPr>
        </p:nvSpPr>
        <p:spPr>
          <a:xfrm>
            <a:off x="476011" y="381000"/>
            <a:ext cx="11175647" cy="609600"/>
          </a:xfrm>
        </p:spPr>
        <p:txBody>
          <a:bodyPr/>
          <a:lstStyle/>
          <a:p>
            <a:r>
              <a:rPr lang="en-US" dirty="0">
                <a:solidFill>
                  <a:schemeClr val="tx1">
                    <a:lumMod val="65000"/>
                    <a:lumOff val="35000"/>
                  </a:schemeClr>
                </a:solidFill>
              </a:rPr>
              <a:t>Don’t get </a:t>
            </a:r>
            <a:r>
              <a:rPr lang="en-US" dirty="0"/>
              <a:t>hooked</a:t>
            </a:r>
          </a:p>
        </p:txBody>
      </p:sp>
      <p:grpSp>
        <p:nvGrpSpPr>
          <p:cNvPr id="4" name="Group 3"/>
          <p:cNvGrpSpPr/>
          <p:nvPr/>
        </p:nvGrpSpPr>
        <p:grpSpPr>
          <a:xfrm>
            <a:off x="883548" y="1631008"/>
            <a:ext cx="5155512" cy="1167047"/>
            <a:chOff x="883548" y="1631008"/>
            <a:chExt cx="5155512" cy="1167047"/>
          </a:xfrm>
        </p:grpSpPr>
        <p:sp>
          <p:nvSpPr>
            <p:cNvPr id="26" name="Rectangle 25"/>
            <p:cNvSpPr/>
            <p:nvPr/>
          </p:nvSpPr>
          <p:spPr>
            <a:xfrm>
              <a:off x="1792484" y="2083704"/>
              <a:ext cx="4246576"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A favorite phishing tactic among cybercriminals is to spoof the display name of an email. </a:t>
              </a:r>
            </a:p>
          </p:txBody>
        </p:sp>
        <p:sp>
          <p:nvSpPr>
            <p:cNvPr id="27" name="Rectangle 26"/>
            <p:cNvSpPr/>
            <p:nvPr/>
          </p:nvSpPr>
          <p:spPr>
            <a:xfrm>
              <a:off x="1920723" y="1631008"/>
              <a:ext cx="3509540"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Don’t trust the display name</a:t>
              </a:r>
            </a:p>
          </p:txBody>
        </p:sp>
        <p:sp>
          <p:nvSpPr>
            <p:cNvPr id="28" name="AutoShape 7"/>
            <p:cNvSpPr>
              <a:spLocks/>
            </p:cNvSpPr>
            <p:nvPr/>
          </p:nvSpPr>
          <p:spPr bwMode="auto">
            <a:xfrm>
              <a:off x="883548" y="1815289"/>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rPr>
                <a:t>1</a:t>
              </a:r>
            </a:p>
          </p:txBody>
        </p:sp>
      </p:grpSp>
      <p:grpSp>
        <p:nvGrpSpPr>
          <p:cNvPr id="5" name="Group 4"/>
          <p:cNvGrpSpPr/>
          <p:nvPr/>
        </p:nvGrpSpPr>
        <p:grpSpPr>
          <a:xfrm>
            <a:off x="6243048" y="1610976"/>
            <a:ext cx="5695064" cy="1734576"/>
            <a:chOff x="6243048" y="1610976"/>
            <a:chExt cx="5695064" cy="1734576"/>
          </a:xfrm>
        </p:grpSpPr>
        <p:sp>
          <p:nvSpPr>
            <p:cNvPr id="35" name="Rectangle 34"/>
            <p:cNvSpPr/>
            <p:nvPr/>
          </p:nvSpPr>
          <p:spPr>
            <a:xfrm>
              <a:off x="7151983" y="2083704"/>
              <a:ext cx="4786129" cy="1261848"/>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Cybercriminals love to embed malicious links in legitimate-sounding copy. Hover your mouse over any links you find embedded in the body of your email. If the link address looks weird, don’t click on it. If you have any reservations, send the email directly to your IT/Security Team.</a:t>
              </a:r>
            </a:p>
          </p:txBody>
        </p:sp>
        <p:sp>
          <p:nvSpPr>
            <p:cNvPr id="36" name="Rectangle 35"/>
            <p:cNvSpPr/>
            <p:nvPr/>
          </p:nvSpPr>
          <p:spPr>
            <a:xfrm>
              <a:off x="7230990" y="1610976"/>
              <a:ext cx="2525297"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Look but don’t click</a:t>
              </a:r>
            </a:p>
          </p:txBody>
        </p:sp>
        <p:sp>
          <p:nvSpPr>
            <p:cNvPr id="37" name="AutoShape 7"/>
            <p:cNvSpPr>
              <a:spLocks/>
            </p:cNvSpPr>
            <p:nvPr/>
          </p:nvSpPr>
          <p:spPr bwMode="auto">
            <a:xfrm>
              <a:off x="6243048" y="1815289"/>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rPr>
                <a:t>2</a:t>
              </a:r>
            </a:p>
          </p:txBody>
        </p:sp>
      </p:grpSp>
      <p:grpSp>
        <p:nvGrpSpPr>
          <p:cNvPr id="6" name="Group 5"/>
          <p:cNvGrpSpPr/>
          <p:nvPr/>
        </p:nvGrpSpPr>
        <p:grpSpPr>
          <a:xfrm>
            <a:off x="883548" y="3104656"/>
            <a:ext cx="5155512" cy="1298270"/>
            <a:chOff x="883548" y="3104656"/>
            <a:chExt cx="5155512" cy="1298270"/>
          </a:xfrm>
        </p:grpSpPr>
        <p:sp>
          <p:nvSpPr>
            <p:cNvPr id="40" name="Rectangle 39"/>
            <p:cNvSpPr/>
            <p:nvPr/>
          </p:nvSpPr>
          <p:spPr>
            <a:xfrm>
              <a:off x="1792483" y="3571966"/>
              <a:ext cx="4246577" cy="830960"/>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Legitimate messages usually do not have major spelling mistakes or poor grammar. Read your emails carefully and report anything that seems suspicious.</a:t>
              </a:r>
            </a:p>
          </p:txBody>
        </p:sp>
        <p:sp>
          <p:nvSpPr>
            <p:cNvPr id="41" name="Rectangle 40"/>
            <p:cNvSpPr/>
            <p:nvPr/>
          </p:nvSpPr>
          <p:spPr>
            <a:xfrm>
              <a:off x="1873646" y="3104656"/>
              <a:ext cx="3451832"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Check for spelling mistakes</a:t>
              </a:r>
            </a:p>
          </p:txBody>
        </p:sp>
        <p:sp>
          <p:nvSpPr>
            <p:cNvPr id="42" name="AutoShape 7"/>
            <p:cNvSpPr>
              <a:spLocks/>
            </p:cNvSpPr>
            <p:nvPr/>
          </p:nvSpPr>
          <p:spPr bwMode="auto">
            <a:xfrm>
              <a:off x="883548" y="3303551"/>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rPr>
                <a:t>3</a:t>
              </a:r>
            </a:p>
          </p:txBody>
        </p:sp>
      </p:grpSp>
      <p:grpSp>
        <p:nvGrpSpPr>
          <p:cNvPr id="7" name="Group 6"/>
          <p:cNvGrpSpPr/>
          <p:nvPr/>
        </p:nvGrpSpPr>
        <p:grpSpPr>
          <a:xfrm>
            <a:off x="6243048" y="3104656"/>
            <a:ext cx="5499773" cy="1298270"/>
            <a:chOff x="6243048" y="3104656"/>
            <a:chExt cx="5499773" cy="1298270"/>
          </a:xfrm>
        </p:grpSpPr>
        <p:sp>
          <p:nvSpPr>
            <p:cNvPr id="43" name="Rectangle 42"/>
            <p:cNvSpPr/>
            <p:nvPr/>
          </p:nvSpPr>
          <p:spPr>
            <a:xfrm>
              <a:off x="7151983" y="3571966"/>
              <a:ext cx="4590838" cy="830960"/>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Is the email addressed to a vague “Valued Customer?” If so, watch out—legitimate businesses will often use a personal salutation with your first and last name.</a:t>
              </a:r>
            </a:p>
          </p:txBody>
        </p:sp>
        <p:sp>
          <p:nvSpPr>
            <p:cNvPr id="44" name="Rectangle 43"/>
            <p:cNvSpPr/>
            <p:nvPr/>
          </p:nvSpPr>
          <p:spPr>
            <a:xfrm>
              <a:off x="7230990" y="3104656"/>
              <a:ext cx="2849103"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Analyze the salutation</a:t>
              </a:r>
            </a:p>
          </p:txBody>
        </p:sp>
        <p:sp>
          <p:nvSpPr>
            <p:cNvPr id="45" name="AutoShape 7"/>
            <p:cNvSpPr>
              <a:spLocks/>
            </p:cNvSpPr>
            <p:nvPr/>
          </p:nvSpPr>
          <p:spPr bwMode="auto">
            <a:xfrm>
              <a:off x="6243048" y="3303551"/>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rPr>
                <a:t>4</a:t>
              </a:r>
            </a:p>
          </p:txBody>
        </p:sp>
      </p:grpSp>
      <p:grpSp>
        <p:nvGrpSpPr>
          <p:cNvPr id="8" name="Group 7"/>
          <p:cNvGrpSpPr/>
          <p:nvPr/>
        </p:nvGrpSpPr>
        <p:grpSpPr>
          <a:xfrm>
            <a:off x="883548" y="4618436"/>
            <a:ext cx="5155512" cy="1156144"/>
            <a:chOff x="883548" y="4618436"/>
            <a:chExt cx="5155512" cy="1156144"/>
          </a:xfrm>
        </p:grpSpPr>
        <p:sp>
          <p:nvSpPr>
            <p:cNvPr id="47" name="Rectangle 46"/>
            <p:cNvSpPr/>
            <p:nvPr/>
          </p:nvSpPr>
          <p:spPr>
            <a:xfrm>
              <a:off x="1792483" y="5060229"/>
              <a:ext cx="4246577"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Stop yourself before revealing any confidential information over email.</a:t>
              </a:r>
            </a:p>
          </p:txBody>
        </p:sp>
        <p:sp>
          <p:nvSpPr>
            <p:cNvPr id="48" name="Rectangle 47"/>
            <p:cNvSpPr/>
            <p:nvPr/>
          </p:nvSpPr>
          <p:spPr>
            <a:xfrm>
              <a:off x="1932923" y="4618436"/>
              <a:ext cx="3766021" cy="664761"/>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Don’t give up confidential data</a:t>
              </a:r>
            </a:p>
          </p:txBody>
        </p:sp>
        <p:sp>
          <p:nvSpPr>
            <p:cNvPr id="49" name="AutoShape 7"/>
            <p:cNvSpPr>
              <a:spLocks/>
            </p:cNvSpPr>
            <p:nvPr/>
          </p:nvSpPr>
          <p:spPr bwMode="auto">
            <a:xfrm>
              <a:off x="883548" y="4791814"/>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rPr>
                <a:t>5</a:t>
              </a:r>
            </a:p>
          </p:txBody>
        </p:sp>
      </p:grpSp>
      <p:grpSp>
        <p:nvGrpSpPr>
          <p:cNvPr id="9" name="Group 8"/>
          <p:cNvGrpSpPr/>
          <p:nvPr/>
        </p:nvGrpSpPr>
        <p:grpSpPr>
          <a:xfrm>
            <a:off x="6243048" y="4618436"/>
            <a:ext cx="6280256" cy="1272753"/>
            <a:chOff x="6243048" y="4618436"/>
            <a:chExt cx="6280256" cy="1272753"/>
          </a:xfrm>
        </p:grpSpPr>
        <p:sp>
          <p:nvSpPr>
            <p:cNvPr id="50" name="Rectangle 49"/>
            <p:cNvSpPr/>
            <p:nvPr/>
          </p:nvSpPr>
          <p:spPr>
            <a:xfrm>
              <a:off x="7151983" y="5060229"/>
              <a:ext cx="5040017" cy="830960"/>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Invoking a sense of urgency or fear is a common phishing tactic. Beware of subject lines that claim your “account has been suspended” or ask you to action an “urgent payment request.”</a:t>
              </a:r>
            </a:p>
          </p:txBody>
        </p:sp>
        <p:sp>
          <p:nvSpPr>
            <p:cNvPr id="51" name="Rectangle 50"/>
            <p:cNvSpPr/>
            <p:nvPr/>
          </p:nvSpPr>
          <p:spPr>
            <a:xfrm>
              <a:off x="7098080" y="4618436"/>
              <a:ext cx="5425224" cy="664761"/>
            </a:xfrm>
            <a:prstGeom prst="rect">
              <a:avLst/>
            </a:prstGeom>
          </p:spPr>
          <p:txBody>
            <a:bodyPr wrap="square" lIns="182843" tIns="91422" rIns="182843" bIns="91422">
              <a:spAutoFit/>
            </a:bodyPr>
            <a:lstStyle/>
            <a:p>
              <a:pP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Beware urgent or threatening subjects</a:t>
              </a:r>
            </a:p>
          </p:txBody>
        </p:sp>
        <p:sp>
          <p:nvSpPr>
            <p:cNvPr id="52" name="AutoShape 7"/>
            <p:cNvSpPr>
              <a:spLocks/>
            </p:cNvSpPr>
            <p:nvPr/>
          </p:nvSpPr>
          <p:spPr bwMode="auto">
            <a:xfrm>
              <a:off x="6243048" y="4791814"/>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rPr>
                <a:t>6</a:t>
              </a:r>
            </a:p>
          </p:txBody>
        </p:sp>
      </p:grpSp>
      <p:pic>
        <p:nvPicPr>
          <p:cNvPr id="29" name="Picture 28"/>
          <p:cNvPicPr>
            <a:picLocks noChangeAspect="1"/>
          </p:cNvPicPr>
          <p:nvPr/>
        </p:nvPicPr>
        <p:blipFill>
          <a:blip r:embed="rId3"/>
          <a:stretch>
            <a:fillRect/>
          </a:stretch>
        </p:blipFill>
        <p:spPr>
          <a:xfrm>
            <a:off x="10229817" y="170516"/>
            <a:ext cx="1670449" cy="1255885"/>
          </a:xfrm>
          <a:prstGeom prst="rect">
            <a:avLst/>
          </a:prstGeom>
        </p:spPr>
      </p:pic>
    </p:spTree>
    <p:extLst>
      <p:ext uri="{BB962C8B-B14F-4D97-AF65-F5344CB8AC3E}">
        <p14:creationId xmlns:p14="http://schemas.microsoft.com/office/powerpoint/2010/main" val="3609186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10 tips to avoid being phished</a:t>
            </a:r>
          </a:p>
          <a:p>
            <a:endParaRPr lang="en-US" dirty="0"/>
          </a:p>
        </p:txBody>
      </p:sp>
      <p:sp>
        <p:nvSpPr>
          <p:cNvPr id="3" name="Title 2"/>
          <p:cNvSpPr>
            <a:spLocks noGrp="1"/>
          </p:cNvSpPr>
          <p:nvPr>
            <p:ph type="title"/>
          </p:nvPr>
        </p:nvSpPr>
        <p:spPr>
          <a:xfrm>
            <a:off x="476011" y="381000"/>
            <a:ext cx="11175647" cy="609600"/>
          </a:xfrm>
        </p:spPr>
        <p:txBody>
          <a:bodyPr/>
          <a:lstStyle/>
          <a:p>
            <a:r>
              <a:rPr lang="en-US" dirty="0">
                <a:solidFill>
                  <a:schemeClr val="tx1">
                    <a:lumMod val="65000"/>
                    <a:lumOff val="35000"/>
                  </a:schemeClr>
                </a:solidFill>
              </a:rPr>
              <a:t>Don’t get </a:t>
            </a:r>
            <a:r>
              <a:rPr lang="en-US" dirty="0"/>
              <a:t>hooked</a:t>
            </a:r>
          </a:p>
        </p:txBody>
      </p:sp>
      <p:grpSp>
        <p:nvGrpSpPr>
          <p:cNvPr id="4" name="Group 3"/>
          <p:cNvGrpSpPr/>
          <p:nvPr/>
        </p:nvGrpSpPr>
        <p:grpSpPr>
          <a:xfrm>
            <a:off x="883548" y="1625060"/>
            <a:ext cx="5155512" cy="1505048"/>
            <a:chOff x="883548" y="1625060"/>
            <a:chExt cx="5155512" cy="1505048"/>
          </a:xfrm>
        </p:grpSpPr>
        <p:sp>
          <p:nvSpPr>
            <p:cNvPr id="26" name="Rectangle 25"/>
            <p:cNvSpPr/>
            <p:nvPr/>
          </p:nvSpPr>
          <p:spPr>
            <a:xfrm>
              <a:off x="1792484" y="2083704"/>
              <a:ext cx="4246576" cy="1046404"/>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Lack of details about the signer or how you can contact a company strongly suggests a phish. Legitimate businesses always provide contact details. Check for them!</a:t>
              </a:r>
            </a:p>
          </p:txBody>
        </p:sp>
        <p:sp>
          <p:nvSpPr>
            <p:cNvPr id="27" name="Rectangle 26"/>
            <p:cNvSpPr/>
            <p:nvPr/>
          </p:nvSpPr>
          <p:spPr>
            <a:xfrm>
              <a:off x="1865011" y="1625060"/>
              <a:ext cx="2735289"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Review the signature</a:t>
              </a:r>
            </a:p>
          </p:txBody>
        </p:sp>
        <p:sp>
          <p:nvSpPr>
            <p:cNvPr id="28" name="AutoShape 7"/>
            <p:cNvSpPr>
              <a:spLocks/>
            </p:cNvSpPr>
            <p:nvPr/>
          </p:nvSpPr>
          <p:spPr bwMode="auto">
            <a:xfrm>
              <a:off x="883548" y="1815289"/>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s-ES" sz="6000" kern="0" dirty="0">
                  <a:solidFill>
                    <a:schemeClr val="bg1"/>
                  </a:solidFill>
                  <a:latin typeface="Bebas Neue" panose="020B0606020202050201" pitchFamily="34" charset="0"/>
                  <a:cs typeface="Gill Sans" charset="0"/>
                  <a:sym typeface="Gill Sans" charset="0"/>
                </a:rPr>
                <a:t>7</a:t>
              </a:r>
              <a:endPar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endParaRPr>
            </a:p>
          </p:txBody>
        </p:sp>
      </p:grpSp>
      <p:grpSp>
        <p:nvGrpSpPr>
          <p:cNvPr id="5" name="Group 4"/>
          <p:cNvGrpSpPr/>
          <p:nvPr/>
        </p:nvGrpSpPr>
        <p:grpSpPr>
          <a:xfrm>
            <a:off x="6243048" y="1643994"/>
            <a:ext cx="5800562" cy="1270670"/>
            <a:chOff x="6243048" y="1643994"/>
            <a:chExt cx="5800562" cy="1270670"/>
          </a:xfrm>
        </p:grpSpPr>
        <p:sp>
          <p:nvSpPr>
            <p:cNvPr id="35" name="Rectangle 34"/>
            <p:cNvSpPr/>
            <p:nvPr/>
          </p:nvSpPr>
          <p:spPr>
            <a:xfrm>
              <a:off x="7151983" y="2083704"/>
              <a:ext cx="4891627" cy="830960"/>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Including malicious attachments that contain viruses and malware is a common phishing tactic.  Don’t open any email attachments you weren’t expecting.</a:t>
              </a:r>
            </a:p>
          </p:txBody>
        </p:sp>
        <p:sp>
          <p:nvSpPr>
            <p:cNvPr id="36" name="Rectangle 35"/>
            <p:cNvSpPr/>
            <p:nvPr/>
          </p:nvSpPr>
          <p:spPr>
            <a:xfrm>
              <a:off x="7276388" y="1643994"/>
              <a:ext cx="3326798"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Don’t click on attachments</a:t>
              </a:r>
            </a:p>
          </p:txBody>
        </p:sp>
        <p:sp>
          <p:nvSpPr>
            <p:cNvPr id="37" name="AutoShape 7"/>
            <p:cNvSpPr>
              <a:spLocks/>
            </p:cNvSpPr>
            <p:nvPr/>
          </p:nvSpPr>
          <p:spPr bwMode="auto">
            <a:xfrm>
              <a:off x="6243048" y="1815289"/>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s-ES" sz="6000" kern="0" dirty="0">
                  <a:solidFill>
                    <a:schemeClr val="bg1"/>
                  </a:solidFill>
                  <a:latin typeface="Bebas Neue" panose="020B0606020202050201" pitchFamily="34" charset="0"/>
                  <a:cs typeface="Gill Sans" charset="0"/>
                  <a:sym typeface="Gill Sans" charset="0"/>
                </a:rPr>
                <a:t>8</a:t>
              </a:r>
              <a:endPar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endParaRPr>
            </a:p>
          </p:txBody>
        </p:sp>
      </p:grpSp>
      <p:grpSp>
        <p:nvGrpSpPr>
          <p:cNvPr id="6" name="Group 5"/>
          <p:cNvGrpSpPr/>
          <p:nvPr/>
        </p:nvGrpSpPr>
        <p:grpSpPr>
          <a:xfrm>
            <a:off x="883548" y="3116271"/>
            <a:ext cx="5252557" cy="1717543"/>
            <a:chOff x="883548" y="3116271"/>
            <a:chExt cx="5252557" cy="1717543"/>
          </a:xfrm>
        </p:grpSpPr>
        <p:sp>
          <p:nvSpPr>
            <p:cNvPr id="40" name="Rectangle 39"/>
            <p:cNvSpPr/>
            <p:nvPr/>
          </p:nvSpPr>
          <p:spPr>
            <a:xfrm>
              <a:off x="1792483" y="3571966"/>
              <a:ext cx="4343622" cy="1261848"/>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Keep in mind that just because the sender’s email address looks legitimate (</a:t>
              </a:r>
              <a:r>
                <a:rPr lang="en-US" sz="1400" dirty="0" err="1">
                  <a:solidFill>
                    <a:schemeClr val="tx1">
                      <a:lumMod val="65000"/>
                      <a:lumOff val="35000"/>
                    </a:schemeClr>
                  </a:solidFill>
                  <a:latin typeface="+mj-lt"/>
                  <a:ea typeface="Open Sans" panose="020B0606030504020204" pitchFamily="34" charset="0"/>
                  <a:cs typeface="Roboto Light"/>
                </a:rPr>
                <a:t>e.g</a:t>
              </a:r>
              <a:r>
                <a:rPr lang="en-US" sz="1400" dirty="0">
                  <a:solidFill>
                    <a:schemeClr val="tx1">
                      <a:lumMod val="65000"/>
                      <a:lumOff val="35000"/>
                    </a:schemeClr>
                  </a:solidFill>
                  <a:latin typeface="+mj-lt"/>
                  <a:ea typeface="Open Sans" panose="020B0606030504020204" pitchFamily="34" charset="0"/>
                  <a:cs typeface="Roboto Light"/>
                </a:rPr>
                <a:t> sendername@yourcompany.com), it may not be. A familiar name in your inbox isn’t always who you think it is!</a:t>
              </a:r>
            </a:p>
          </p:txBody>
        </p:sp>
        <p:sp>
          <p:nvSpPr>
            <p:cNvPr id="41" name="Rectangle 40"/>
            <p:cNvSpPr/>
            <p:nvPr/>
          </p:nvSpPr>
          <p:spPr>
            <a:xfrm>
              <a:off x="1892047" y="3116271"/>
              <a:ext cx="3847774" cy="664761"/>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Don’t trust the address header</a:t>
              </a:r>
            </a:p>
          </p:txBody>
        </p:sp>
        <p:sp>
          <p:nvSpPr>
            <p:cNvPr id="42" name="AutoShape 7"/>
            <p:cNvSpPr>
              <a:spLocks/>
            </p:cNvSpPr>
            <p:nvPr/>
          </p:nvSpPr>
          <p:spPr bwMode="auto">
            <a:xfrm>
              <a:off x="883548" y="3303551"/>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s-ES" sz="6000" kern="0" dirty="0">
                  <a:solidFill>
                    <a:schemeClr val="bg1"/>
                  </a:solidFill>
                  <a:latin typeface="Bebas Neue" panose="020B0606020202050201" pitchFamily="34" charset="0"/>
                  <a:cs typeface="Gill Sans" charset="0"/>
                  <a:sym typeface="Gill Sans" charset="0"/>
                </a:rPr>
                <a:t>9</a:t>
              </a:r>
              <a:endPar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endParaRPr>
            </a:p>
          </p:txBody>
        </p:sp>
      </p:grpSp>
      <p:grpSp>
        <p:nvGrpSpPr>
          <p:cNvPr id="7" name="Group 6"/>
          <p:cNvGrpSpPr/>
          <p:nvPr/>
        </p:nvGrpSpPr>
        <p:grpSpPr>
          <a:xfrm>
            <a:off x="6243048" y="3054814"/>
            <a:ext cx="5171880" cy="1231503"/>
            <a:chOff x="6243048" y="3054814"/>
            <a:chExt cx="5171880" cy="1231503"/>
          </a:xfrm>
        </p:grpSpPr>
        <p:sp>
          <p:nvSpPr>
            <p:cNvPr id="43" name="Rectangle 42"/>
            <p:cNvSpPr/>
            <p:nvPr/>
          </p:nvSpPr>
          <p:spPr>
            <a:xfrm>
              <a:off x="7151983" y="3571966"/>
              <a:ext cx="4262945" cy="615517"/>
            </a:xfrm>
            <a:prstGeom prst="rect">
              <a:avLst/>
            </a:prstGeom>
          </p:spPr>
          <p:txBody>
            <a:bodyPr wrap="square" lIns="182843" tIns="91422" rIns="182843" bIns="91422">
              <a:spAutoFit/>
            </a:bodyPr>
            <a:lstStyle/>
            <a:p>
              <a:pPr defTabSz="1828434"/>
              <a:r>
                <a:rPr lang="en-US" sz="1400" dirty="0">
                  <a:solidFill>
                    <a:schemeClr val="tx1">
                      <a:lumMod val="65000"/>
                      <a:lumOff val="35000"/>
                    </a:schemeClr>
                  </a:solidFill>
                  <a:latin typeface="+mj-lt"/>
                  <a:ea typeface="Open Sans" panose="020B0606030504020204" pitchFamily="34" charset="0"/>
                  <a:cs typeface="Roboto Light"/>
                </a:rPr>
                <a:t>Be skeptical when it comes to your email messages—if it looks even remotely suspicious, do not open it.</a:t>
              </a:r>
            </a:p>
          </p:txBody>
        </p:sp>
        <p:sp>
          <p:nvSpPr>
            <p:cNvPr id="44" name="Rectangle 43"/>
            <p:cNvSpPr/>
            <p:nvPr/>
          </p:nvSpPr>
          <p:spPr>
            <a:xfrm>
              <a:off x="7303660" y="3054814"/>
              <a:ext cx="4032119" cy="613337"/>
            </a:xfrm>
            <a:prstGeom prst="rect">
              <a:avLst/>
            </a:prstGeom>
          </p:spPr>
          <p:txBody>
            <a:bodyPr wrap="none" lIns="182843" tIns="91422" rIns="182843" bIns="91422">
              <a:spAutoFit/>
            </a:bodyPr>
            <a:lstStyle/>
            <a:p>
              <a:pPr algn="ctr" defTabSz="1828434">
                <a:lnSpc>
                  <a:spcPct val="130000"/>
                </a:lnSpc>
              </a:pPr>
              <a:r>
                <a:rPr lang="en-US" sz="2400" dirty="0">
                  <a:solidFill>
                    <a:schemeClr val="tx1">
                      <a:lumMod val="65000"/>
                      <a:lumOff val="35000"/>
                    </a:schemeClr>
                  </a:solidFill>
                  <a:latin typeface="Bebas Neue" panose="020B0606020202050201" pitchFamily="34" charset="0"/>
                  <a:ea typeface="Open Sans" panose="020B0606030504020204" pitchFamily="34" charset="0"/>
                  <a:cs typeface="Roboto Regular"/>
                </a:rPr>
                <a:t>Don’t believe everything you see</a:t>
              </a:r>
            </a:p>
          </p:txBody>
        </p:sp>
        <p:sp>
          <p:nvSpPr>
            <p:cNvPr id="45" name="AutoShape 7"/>
            <p:cNvSpPr>
              <a:spLocks/>
            </p:cNvSpPr>
            <p:nvPr/>
          </p:nvSpPr>
          <p:spPr bwMode="auto">
            <a:xfrm>
              <a:off x="6243048" y="3303551"/>
              <a:ext cx="981463" cy="982766"/>
            </a:xfrm>
            <a:prstGeom prst="rect">
              <a:avLst/>
            </a:prstGeom>
            <a:solidFill>
              <a:srgbClr val="018CCF"/>
            </a:solidFill>
            <a:ln w="25400" cap="flat" cmpd="sng">
              <a:solidFill>
                <a:srgbClr val="000000">
                  <a:alpha val="0"/>
                </a:srgbClr>
              </a:solidFill>
              <a:prstDash val="solid"/>
              <a:miter lim="0"/>
              <a:headEnd/>
              <a:tailEnd/>
            </a:ln>
            <a:effectLst/>
            <a:extLst/>
          </p:spPr>
          <p:txBody>
            <a:bodyPr lIns="0" tIns="0" rIns="0" bIns="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s-ES" sz="6000" kern="0" dirty="0">
                  <a:solidFill>
                    <a:schemeClr val="bg1"/>
                  </a:solidFill>
                  <a:latin typeface="Bebas Neue" panose="020B0606020202050201" pitchFamily="34" charset="0"/>
                  <a:cs typeface="Gill Sans" charset="0"/>
                  <a:sym typeface="Gill Sans" charset="0"/>
                </a:rPr>
                <a:t>10</a:t>
              </a:r>
              <a:endParaRPr kumimoji="0" lang="es-ES" sz="6000" b="0" i="0" u="none" strike="noStrike" kern="0" cap="none" spc="0" normalizeH="0" baseline="0" noProof="0" dirty="0">
                <a:ln>
                  <a:noFill/>
                </a:ln>
                <a:solidFill>
                  <a:schemeClr val="bg1"/>
                </a:solidFill>
                <a:uLnTx/>
                <a:uFillTx/>
                <a:latin typeface="Bebas Neue" panose="020B0606020202050201" pitchFamily="34" charset="0"/>
                <a:cs typeface="Gill Sans" charset="0"/>
                <a:sym typeface="Gill Sans" charset="0"/>
              </a:endParaRPr>
            </a:p>
          </p:txBody>
        </p:sp>
      </p:grpSp>
      <p:pic>
        <p:nvPicPr>
          <p:cNvPr id="29" name="Picture 28"/>
          <p:cNvPicPr>
            <a:picLocks noChangeAspect="1"/>
          </p:cNvPicPr>
          <p:nvPr/>
        </p:nvPicPr>
        <p:blipFill>
          <a:blip r:embed="rId3"/>
          <a:stretch>
            <a:fillRect/>
          </a:stretch>
        </p:blipFill>
        <p:spPr>
          <a:xfrm>
            <a:off x="10229817" y="170516"/>
            <a:ext cx="1670449" cy="1255885"/>
          </a:xfrm>
          <a:prstGeom prst="rect">
            <a:avLst/>
          </a:prstGeom>
        </p:spPr>
      </p:pic>
    </p:spTree>
    <p:extLst>
      <p:ext uri="{BB962C8B-B14F-4D97-AF65-F5344CB8AC3E}">
        <p14:creationId xmlns:p14="http://schemas.microsoft.com/office/powerpoint/2010/main" val="4201064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430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5" name="Rectangle 4"/>
          <p:cNvSpPr/>
          <p:nvPr/>
        </p:nvSpPr>
        <p:spPr>
          <a:xfrm>
            <a:off x="0" y="0"/>
            <a:ext cx="12192000" cy="6858000"/>
          </a:xfrm>
          <a:prstGeom prst="rect">
            <a:avLst/>
          </a:prstGeom>
          <a:solidFill>
            <a:schemeClr val="tx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7" name="TextBox 16"/>
          <p:cNvSpPr txBox="1"/>
          <p:nvPr/>
        </p:nvSpPr>
        <p:spPr>
          <a:xfrm>
            <a:off x="710839" y="2813509"/>
            <a:ext cx="10770322" cy="707886"/>
          </a:xfrm>
          <a:prstGeom prst="rect">
            <a:avLst/>
          </a:prstGeom>
          <a:noFill/>
        </p:spPr>
        <p:txBody>
          <a:bodyPr wrap="square" rtlCol="0">
            <a:spAutoFit/>
          </a:bodyPr>
          <a:lstStyle/>
          <a:p>
            <a:pPr algn="ctr"/>
            <a:r>
              <a:rPr lang="en-US" sz="2000" i="1" dirty="0">
                <a:solidFill>
                  <a:schemeClr val="bg1"/>
                </a:solidFill>
                <a:latin typeface="+mj-lt"/>
              </a:rPr>
              <a:t>“If you think that technology can solve your security problems, then you don’t understand the problem and you don’t understand the technology.” Bruce </a:t>
            </a:r>
            <a:r>
              <a:rPr lang="en-US" sz="2000" i="1" dirty="0" err="1">
                <a:solidFill>
                  <a:schemeClr val="bg1"/>
                </a:solidFill>
                <a:latin typeface="+mj-lt"/>
              </a:rPr>
              <a:t>Schneier</a:t>
            </a:r>
            <a:r>
              <a:rPr lang="en-US" sz="2000" i="1" dirty="0">
                <a:solidFill>
                  <a:schemeClr val="bg1"/>
                </a:solidFill>
                <a:latin typeface="+mj-lt"/>
              </a:rPr>
              <a:t>, cryptographer</a:t>
            </a:r>
          </a:p>
        </p:txBody>
      </p:sp>
      <p:cxnSp>
        <p:nvCxnSpPr>
          <p:cNvPr id="18" name="Straight Connector 17"/>
          <p:cNvCxnSpPr/>
          <p:nvPr/>
        </p:nvCxnSpPr>
        <p:spPr>
          <a:xfrm>
            <a:off x="4139784" y="3977671"/>
            <a:ext cx="3912433" cy="0"/>
          </a:xfrm>
          <a:prstGeom prst="line">
            <a:avLst/>
          </a:prstGeom>
          <a:ln>
            <a:solidFill>
              <a:srgbClr val="018CCF"/>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096781" y="4126171"/>
            <a:ext cx="9998439" cy="2052505"/>
            <a:chOff x="1096781" y="4126171"/>
            <a:chExt cx="9998439" cy="2052505"/>
          </a:xfrm>
        </p:grpSpPr>
        <p:sp>
          <p:nvSpPr>
            <p:cNvPr id="23" name="TextBox 22"/>
            <p:cNvSpPr txBox="1"/>
            <p:nvPr/>
          </p:nvSpPr>
          <p:spPr>
            <a:xfrm>
              <a:off x="1096781" y="4126171"/>
              <a:ext cx="9998439" cy="523220"/>
            </a:xfrm>
            <a:prstGeom prst="rect">
              <a:avLst/>
            </a:prstGeom>
            <a:noFill/>
          </p:spPr>
          <p:txBody>
            <a:bodyPr wrap="square" rtlCol="0">
              <a:spAutoFit/>
            </a:bodyPr>
            <a:lstStyle/>
            <a:p>
              <a:pPr algn="ctr"/>
              <a:r>
                <a:rPr lang="en-US" sz="2800" dirty="0">
                  <a:solidFill>
                    <a:schemeClr val="bg1"/>
                  </a:solidFill>
                  <a:latin typeface="Bebas Neue" panose="020B0606020202050201" pitchFamily="34" charset="0"/>
                </a:rPr>
                <a:t>Thank you for your attention!</a:t>
              </a:r>
            </a:p>
          </p:txBody>
        </p:sp>
        <p:sp>
          <p:nvSpPr>
            <p:cNvPr id="24" name="Rectangle 23"/>
            <p:cNvSpPr/>
            <p:nvPr/>
          </p:nvSpPr>
          <p:spPr>
            <a:xfrm>
              <a:off x="5995173" y="4649391"/>
              <a:ext cx="184731" cy="523220"/>
            </a:xfrm>
            <a:prstGeom prst="rect">
              <a:avLst/>
            </a:prstGeom>
          </p:spPr>
          <p:txBody>
            <a:bodyPr wrap="none">
              <a:spAutoFit/>
            </a:bodyPr>
            <a:lstStyle/>
            <a:p>
              <a:pPr lvl="0" algn="ctr"/>
              <a:endParaRPr lang="en-US" sz="2800" dirty="0">
                <a:solidFill>
                  <a:prstClr val="white"/>
                </a:solidFill>
                <a:latin typeface="Bebas Neue" panose="020B0606020202050201" pitchFamily="34" charset="0"/>
              </a:endParaRPr>
            </a:p>
          </p:txBody>
        </p:sp>
        <p:sp>
          <p:nvSpPr>
            <p:cNvPr id="26" name="Oval 25"/>
            <p:cNvSpPr/>
            <p:nvPr/>
          </p:nvSpPr>
          <p:spPr>
            <a:xfrm>
              <a:off x="5588996" y="5164667"/>
              <a:ext cx="1014009" cy="1014009"/>
            </a:xfrm>
            <a:prstGeom prst="ellipse">
              <a:avLst/>
            </a:prstGeom>
            <a:noFill/>
            <a:ln>
              <a:solidFill>
                <a:schemeClr val="accent1">
                  <a:shade val="95000"/>
                  <a:satMod val="105000"/>
                  <a:alpha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5"/>
          <p:cNvSpPr>
            <a:spLocks noGrp="1"/>
          </p:cNvSpPr>
          <p:nvPr>
            <p:ph type="title"/>
          </p:nvPr>
        </p:nvSpPr>
        <p:spPr/>
        <p:txBody>
          <a:bodyPr>
            <a:normAutofit fontScale="90000"/>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4483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649" y="308279"/>
            <a:ext cx="4328354" cy="5686121"/>
          </a:xfrm>
          <a:prstGeom prst="rect">
            <a:avLst/>
          </a:prstGeom>
        </p:spPr>
      </p:pic>
    </p:spTree>
    <p:extLst>
      <p:ext uri="{BB962C8B-B14F-4D97-AF65-F5344CB8AC3E}">
        <p14:creationId xmlns:p14="http://schemas.microsoft.com/office/powerpoint/2010/main" val="119043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pPr marL="0" marR="0">
              <a:spcBef>
                <a:spcPts val="0"/>
              </a:spcBef>
              <a:spcAft>
                <a:spcPts val="0"/>
              </a:spcAft>
            </a:pPr>
            <a:r>
              <a:rPr lang="en-US" sz="2000" u="sng" dirty="0">
                <a:solidFill>
                  <a:srgbClr val="0563C1"/>
                </a:solidFill>
                <a:latin typeface="Times New Roman" panose="02020603050405020304" pitchFamily="18" charset="0"/>
                <a:ea typeface="Times New Roman" panose="02020603050405020304" pitchFamily="18" charset="0"/>
                <a:hlinkClick r:id="rId2"/>
              </a:rPr>
              <a:t>https://www.theguardian.com/us-news/live/2016/oct/28/us-election-live-donald-trump-news-hillary-clinton</a:t>
            </a:r>
            <a:r>
              <a:rPr lang="en-US" sz="2000" dirty="0">
                <a:latin typeface="Times New Roman" panose="02020603050405020304" pitchFamily="18" charset="0"/>
                <a:ea typeface="Times New Roman" panose="02020603050405020304" pitchFamily="18" charset="0"/>
              </a:rPr>
              <a:t> </a:t>
            </a:r>
            <a:br>
              <a:rPr lang="en-US" sz="2000" dirty="0">
                <a:latin typeface="Times New Roman" panose="02020603050405020304" pitchFamily="18" charset="0"/>
                <a:ea typeface="Times New Roman" panose="02020603050405020304" pitchFamily="18" charset="0"/>
              </a:rPr>
            </a:b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910" y="990600"/>
            <a:ext cx="8243847" cy="5704963"/>
          </a:xfrm>
          <a:prstGeom prst="rect">
            <a:avLst/>
          </a:prstGeom>
        </p:spPr>
      </p:pic>
    </p:spTree>
    <p:extLst>
      <p:ext uri="{BB962C8B-B14F-4D97-AF65-F5344CB8AC3E}">
        <p14:creationId xmlns:p14="http://schemas.microsoft.com/office/powerpoint/2010/main" val="263305950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087" y="34848"/>
            <a:ext cx="7301227" cy="5962668"/>
          </a:xfrm>
          <a:prstGeom prst="rect">
            <a:avLst/>
          </a:prstGeom>
        </p:spPr>
      </p:pic>
    </p:spTree>
    <p:extLst>
      <p:ext uri="{BB962C8B-B14F-4D97-AF65-F5344CB8AC3E}">
        <p14:creationId xmlns:p14="http://schemas.microsoft.com/office/powerpoint/2010/main" val="1662396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0" y="0"/>
            <a:ext cx="0" cy="6858000"/>
          </a:xfrm>
          <a:prstGeom prst="line">
            <a:avLst/>
          </a:prstGeom>
          <a:ln w="76200">
            <a:solidFill>
              <a:srgbClr val="018CCF"/>
            </a:solidFill>
          </a:ln>
          <a:effectLst/>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6794500" y="381000"/>
            <a:ext cx="4718050" cy="6096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5400" kern="1200">
                <a:solidFill>
                  <a:srgbClr val="018CCF"/>
                </a:solidFill>
                <a:latin typeface="Bebas Neue" panose="020B0606020202050201" pitchFamily="34" charset="0"/>
                <a:ea typeface="+mj-ea"/>
                <a:cs typeface="+mj-cs"/>
              </a:defRPr>
            </a:lvl1pPr>
          </a:lstStyle>
          <a:p>
            <a:r>
              <a:rPr lang="en-US" dirty="0">
                <a:solidFill>
                  <a:schemeClr val="tx1">
                    <a:lumMod val="65000"/>
                    <a:lumOff val="35000"/>
                  </a:schemeClr>
                </a:solidFill>
              </a:rPr>
              <a:t>3</a:t>
            </a:r>
            <a:r>
              <a:rPr lang="en-US" baseline="30000" dirty="0">
                <a:solidFill>
                  <a:schemeClr val="tx1">
                    <a:lumMod val="65000"/>
                    <a:lumOff val="35000"/>
                  </a:schemeClr>
                </a:solidFill>
              </a:rPr>
              <a:t>rd</a:t>
            </a:r>
            <a:r>
              <a:rPr lang="en-US" dirty="0">
                <a:solidFill>
                  <a:schemeClr val="tx1">
                    <a:lumMod val="65000"/>
                    <a:lumOff val="35000"/>
                  </a:schemeClr>
                </a:solidFill>
              </a:rPr>
              <a:t> Party Doctrine</a:t>
            </a:r>
            <a:endParaRPr lang="en-US" dirty="0"/>
          </a:p>
        </p:txBody>
      </p:sp>
      <p:sp>
        <p:nvSpPr>
          <p:cNvPr id="27" name="Rectangle 26"/>
          <p:cNvSpPr/>
          <p:nvPr/>
        </p:nvSpPr>
        <p:spPr>
          <a:xfrm>
            <a:off x="7649436" y="1763775"/>
            <a:ext cx="4272064" cy="369332"/>
          </a:xfrm>
          <a:prstGeom prst="rect">
            <a:avLst/>
          </a:prstGeom>
        </p:spPr>
        <p:txBody>
          <a:bodyPr wrap="square">
            <a:spAutoFit/>
          </a:bodyPr>
          <a:lstStyle/>
          <a:p>
            <a:r>
              <a:rPr lang="en-US" dirty="0">
                <a:solidFill>
                  <a:schemeClr val="tx1">
                    <a:lumMod val="65000"/>
                    <a:lumOff val="35000"/>
                  </a:schemeClr>
                </a:solidFill>
                <a:latin typeface="Bebas Neue" panose="020B0606020202050201"/>
              </a:rPr>
              <a:t>Amendment protection in the age of the Internet</a:t>
            </a:r>
          </a:p>
        </p:txBody>
      </p:sp>
      <p:sp>
        <p:nvSpPr>
          <p:cNvPr id="28" name="Rectangle 27"/>
          <p:cNvSpPr/>
          <p:nvPr/>
        </p:nvSpPr>
        <p:spPr>
          <a:xfrm>
            <a:off x="6503770" y="3058628"/>
            <a:ext cx="5537200" cy="3231654"/>
          </a:xfrm>
          <a:prstGeom prst="rect">
            <a:avLst/>
          </a:prstGeom>
        </p:spPr>
        <p:txBody>
          <a:bodyPr wrap="square">
            <a:spAutoFit/>
          </a:bodyPr>
          <a:lstStyle/>
          <a:p>
            <a:r>
              <a:rPr lang="en-US" sz="2800" dirty="0">
                <a:solidFill>
                  <a:schemeClr val="tx1">
                    <a:lumMod val="65000"/>
                    <a:lumOff val="35000"/>
                  </a:schemeClr>
                </a:solidFill>
                <a:latin typeface="Bebas Neue" panose="020B0606020202050201"/>
              </a:rPr>
              <a:t>People who voluntarily give information to third parties—such as banks, phone companies, internet service providers (ISPs), and e-mail servers—have "no reasonable expectation of privacy.“</a:t>
            </a:r>
          </a:p>
          <a:p>
            <a:endParaRPr lang="en-US" sz="2800" dirty="0">
              <a:solidFill>
                <a:schemeClr val="tx1">
                  <a:lumMod val="65000"/>
                  <a:lumOff val="35000"/>
                </a:schemeClr>
              </a:solidFill>
              <a:latin typeface="Bebas Neue" panose="020B0606020202050201"/>
            </a:endParaRPr>
          </a:p>
          <a:p>
            <a:r>
              <a:rPr lang="en-US" i="1" dirty="0">
                <a:solidFill>
                  <a:schemeClr val="tx1">
                    <a:lumMod val="65000"/>
                    <a:lumOff val="35000"/>
                  </a:schemeClr>
                </a:solidFill>
                <a:latin typeface="Bebas Neue" panose="020B0606020202050201"/>
              </a:rPr>
              <a:t>United States v. Miller (1976)</a:t>
            </a:r>
          </a:p>
          <a:p>
            <a:r>
              <a:rPr lang="en-US" i="1" dirty="0">
                <a:solidFill>
                  <a:schemeClr val="tx1">
                    <a:lumMod val="65000"/>
                    <a:lumOff val="35000"/>
                  </a:schemeClr>
                </a:solidFill>
                <a:latin typeface="Bebas Neue" panose="020B0606020202050201"/>
              </a:rPr>
              <a:t>Smith v. Maryland (1979)</a:t>
            </a:r>
          </a:p>
        </p:txBody>
      </p:sp>
      <p:cxnSp>
        <p:nvCxnSpPr>
          <p:cNvPr id="29" name="Straight Connector 28"/>
          <p:cNvCxnSpPr/>
          <p:nvPr/>
        </p:nvCxnSpPr>
        <p:spPr>
          <a:xfrm>
            <a:off x="6503770" y="2814177"/>
            <a:ext cx="5307229" cy="0"/>
          </a:xfrm>
          <a:prstGeom prst="line">
            <a:avLst/>
          </a:prstGeom>
          <a:ln w="28575">
            <a:solidFill>
              <a:srgbClr val="018CC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75116" y="1795111"/>
            <a:ext cx="0" cy="583660"/>
          </a:xfrm>
          <a:prstGeom prst="line">
            <a:avLst/>
          </a:prstGeom>
          <a:ln w="28575">
            <a:solidFill>
              <a:srgbClr val="018CCF"/>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63483" y="1738945"/>
            <a:ext cx="1585953" cy="707886"/>
          </a:xfrm>
          <a:prstGeom prst="rect">
            <a:avLst/>
          </a:prstGeom>
          <a:noFill/>
        </p:spPr>
        <p:txBody>
          <a:bodyPr wrap="square" rtlCol="0">
            <a:spAutoFit/>
          </a:bodyPr>
          <a:lstStyle/>
          <a:p>
            <a:pPr algn="ctr"/>
            <a:r>
              <a:rPr lang="en-US" sz="4000" dirty="0">
                <a:solidFill>
                  <a:srgbClr val="018CCF"/>
                </a:solidFill>
                <a:latin typeface="Bebas Neue" panose="020B0606020202050201"/>
              </a:rPr>
              <a:t>4th</a:t>
            </a:r>
          </a:p>
        </p:txBody>
      </p:sp>
      <p:pic>
        <p:nvPicPr>
          <p:cNvPr id="3" name="Picture 2"/>
          <p:cNvPicPr>
            <a:picLocks noChangeAspect="1"/>
          </p:cNvPicPr>
          <p:nvPr/>
        </p:nvPicPr>
        <p:blipFill>
          <a:blip r:embed="rId3"/>
          <a:stretch>
            <a:fillRect/>
          </a:stretch>
        </p:blipFill>
        <p:spPr>
          <a:xfrm>
            <a:off x="-2013717" y="1382419"/>
            <a:ext cx="8077200" cy="4343400"/>
          </a:xfrm>
          <a:prstGeom prst="rect">
            <a:avLst/>
          </a:prstGeom>
        </p:spPr>
      </p:pic>
    </p:spTree>
    <p:extLst>
      <p:ext uri="{BB962C8B-B14F-4D97-AF65-F5344CB8AC3E}">
        <p14:creationId xmlns:p14="http://schemas.microsoft.com/office/powerpoint/2010/main" val="871693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7444" y="3135985"/>
            <a:ext cx="7474226" cy="369332"/>
          </a:xfrm>
          <a:prstGeom prst="rect">
            <a:avLst/>
          </a:prstGeom>
          <a:noFill/>
        </p:spPr>
        <p:txBody>
          <a:bodyPr wrap="square" rtlCol="0">
            <a:spAutoFit/>
          </a:bodyPr>
          <a:lstStyle/>
          <a:p>
            <a:pPr algn="ctr"/>
            <a:r>
              <a:rPr lang="en-US" dirty="0"/>
              <a:t>http://map.norsecorp.com/#/</a:t>
            </a:r>
          </a:p>
        </p:txBody>
      </p:sp>
    </p:spTree>
    <p:extLst>
      <p:ext uri="{BB962C8B-B14F-4D97-AF65-F5344CB8AC3E}">
        <p14:creationId xmlns:p14="http://schemas.microsoft.com/office/powerpoint/2010/main" val="296155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Threat Landscape</a:t>
            </a:r>
          </a:p>
        </p:txBody>
      </p:sp>
      <p:sp>
        <p:nvSpPr>
          <p:cNvPr id="5" name="Text Placeholder 4"/>
          <p:cNvSpPr>
            <a:spLocks noGrp="1"/>
          </p:cNvSpPr>
          <p:nvPr>
            <p:ph type="body" sz="quarter" idx="10"/>
          </p:nvPr>
        </p:nvSpPr>
        <p:spPr/>
        <p:txBody>
          <a:bodyPr/>
          <a:lstStyle/>
          <a:p>
            <a:endParaRPr lang="en-US"/>
          </a:p>
        </p:txBody>
      </p:sp>
      <p:grpSp>
        <p:nvGrpSpPr>
          <p:cNvPr id="156" name="Group 155"/>
          <p:cNvGrpSpPr/>
          <p:nvPr/>
        </p:nvGrpSpPr>
        <p:grpSpPr>
          <a:xfrm>
            <a:off x="758592" y="1734796"/>
            <a:ext cx="10893066" cy="4984780"/>
            <a:chOff x="1301749" y="1910414"/>
            <a:chExt cx="9166225" cy="4547536"/>
          </a:xfrm>
        </p:grpSpPr>
        <p:grpSp>
          <p:nvGrpSpPr>
            <p:cNvPr id="157" name="Group 156"/>
            <p:cNvGrpSpPr/>
            <p:nvPr/>
          </p:nvGrpSpPr>
          <p:grpSpPr>
            <a:xfrm>
              <a:off x="1301749" y="1910414"/>
              <a:ext cx="9166225" cy="4547536"/>
              <a:chOff x="1711325" y="1872314"/>
              <a:chExt cx="8585200" cy="4061461"/>
            </a:xfrm>
          </p:grpSpPr>
          <p:sp>
            <p:nvSpPr>
              <p:cNvPr id="161" name="Rectangle 160"/>
              <p:cNvSpPr/>
              <p:nvPr/>
            </p:nvSpPr>
            <p:spPr bwMode="ltGray">
              <a:xfrm>
                <a:off x="4569159" y="1872315"/>
                <a:ext cx="1434322" cy="324496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162" name="Freeform 6"/>
              <p:cNvSpPr>
                <a:spLocks noEditPoints="1"/>
              </p:cNvSpPr>
              <p:nvPr/>
            </p:nvSpPr>
            <p:spPr bwMode="auto">
              <a:xfrm>
                <a:off x="4222851" y="3963610"/>
                <a:ext cx="1806006" cy="1711149"/>
              </a:xfrm>
              <a:custGeom>
                <a:avLst/>
                <a:gdLst/>
                <a:ahLst/>
                <a:cxnLst>
                  <a:cxn ang="0">
                    <a:pos x="96" y="466"/>
                  </a:cxn>
                  <a:cxn ang="0">
                    <a:pos x="112" y="484"/>
                  </a:cxn>
                  <a:cxn ang="0">
                    <a:pos x="272" y="400"/>
                  </a:cxn>
                  <a:cxn ang="0">
                    <a:pos x="264" y="354"/>
                  </a:cxn>
                  <a:cxn ang="0">
                    <a:pos x="258" y="306"/>
                  </a:cxn>
                  <a:cxn ang="0">
                    <a:pos x="272" y="260"/>
                  </a:cxn>
                  <a:cxn ang="0">
                    <a:pos x="324" y="196"/>
                  </a:cxn>
                  <a:cxn ang="0">
                    <a:pos x="392" y="184"/>
                  </a:cxn>
                  <a:cxn ang="0">
                    <a:pos x="280" y="342"/>
                  </a:cxn>
                  <a:cxn ang="0">
                    <a:pos x="324" y="412"/>
                  </a:cxn>
                  <a:cxn ang="0">
                    <a:pos x="348" y="444"/>
                  </a:cxn>
                  <a:cxn ang="0">
                    <a:pos x="336" y="534"/>
                  </a:cxn>
                  <a:cxn ang="0">
                    <a:pos x="280" y="580"/>
                  </a:cxn>
                  <a:cxn ang="0">
                    <a:pos x="150" y="658"/>
                  </a:cxn>
                  <a:cxn ang="0">
                    <a:pos x="96" y="666"/>
                  </a:cxn>
                  <a:cxn ang="0">
                    <a:pos x="106" y="772"/>
                  </a:cxn>
                  <a:cxn ang="0">
                    <a:pos x="154" y="774"/>
                  </a:cxn>
                  <a:cxn ang="0">
                    <a:pos x="156" y="744"/>
                  </a:cxn>
                  <a:cxn ang="0">
                    <a:pos x="168" y="712"/>
                  </a:cxn>
                  <a:cxn ang="0">
                    <a:pos x="234" y="694"/>
                  </a:cxn>
                  <a:cxn ang="0">
                    <a:pos x="382" y="628"/>
                  </a:cxn>
                  <a:cxn ang="0">
                    <a:pos x="478" y="472"/>
                  </a:cxn>
                  <a:cxn ang="0">
                    <a:pos x="590" y="518"/>
                  </a:cxn>
                  <a:cxn ang="0">
                    <a:pos x="602" y="592"/>
                  </a:cxn>
                  <a:cxn ang="0">
                    <a:pos x="634" y="672"/>
                  </a:cxn>
                  <a:cxn ang="0">
                    <a:pos x="634" y="724"/>
                  </a:cxn>
                  <a:cxn ang="0">
                    <a:pos x="648" y="774"/>
                  </a:cxn>
                  <a:cxn ang="0">
                    <a:pos x="782" y="744"/>
                  </a:cxn>
                  <a:cxn ang="0">
                    <a:pos x="726" y="728"/>
                  </a:cxn>
                  <a:cxn ang="0">
                    <a:pos x="692" y="708"/>
                  </a:cxn>
                  <a:cxn ang="0">
                    <a:pos x="676" y="682"/>
                  </a:cxn>
                  <a:cxn ang="0">
                    <a:pos x="664" y="630"/>
                  </a:cxn>
                  <a:cxn ang="0">
                    <a:pos x="666" y="516"/>
                  </a:cxn>
                  <a:cxn ang="0">
                    <a:pos x="638" y="456"/>
                  </a:cxn>
                  <a:cxn ang="0">
                    <a:pos x="542" y="388"/>
                  </a:cxn>
                  <a:cxn ang="0">
                    <a:pos x="636" y="362"/>
                  </a:cxn>
                  <a:cxn ang="0">
                    <a:pos x="702" y="328"/>
                  </a:cxn>
                  <a:cxn ang="0">
                    <a:pos x="726" y="310"/>
                  </a:cxn>
                  <a:cxn ang="0">
                    <a:pos x="746" y="288"/>
                  </a:cxn>
                  <a:cxn ang="0">
                    <a:pos x="750" y="278"/>
                  </a:cxn>
                  <a:cxn ang="0">
                    <a:pos x="718" y="280"/>
                  </a:cxn>
                  <a:cxn ang="0">
                    <a:pos x="698" y="286"/>
                  </a:cxn>
                  <a:cxn ang="0">
                    <a:pos x="680" y="262"/>
                  </a:cxn>
                  <a:cxn ang="0">
                    <a:pos x="634" y="306"/>
                  </a:cxn>
                  <a:cxn ang="0">
                    <a:pos x="570" y="300"/>
                  </a:cxn>
                  <a:cxn ang="0">
                    <a:pos x="570" y="204"/>
                  </a:cxn>
                  <a:cxn ang="0">
                    <a:pos x="572" y="138"/>
                  </a:cxn>
                  <a:cxn ang="0">
                    <a:pos x="604" y="116"/>
                  </a:cxn>
                  <a:cxn ang="0">
                    <a:pos x="620" y="76"/>
                  </a:cxn>
                  <a:cxn ang="0">
                    <a:pos x="622" y="46"/>
                  </a:cxn>
                  <a:cxn ang="0">
                    <a:pos x="566" y="0"/>
                  </a:cxn>
                  <a:cxn ang="0">
                    <a:pos x="518" y="40"/>
                  </a:cxn>
                  <a:cxn ang="0">
                    <a:pos x="512" y="80"/>
                  </a:cxn>
                  <a:cxn ang="0">
                    <a:pos x="458" y="76"/>
                  </a:cxn>
                  <a:cxn ang="0">
                    <a:pos x="392" y="96"/>
                  </a:cxn>
                  <a:cxn ang="0">
                    <a:pos x="272" y="158"/>
                  </a:cxn>
                  <a:cxn ang="0">
                    <a:pos x="238" y="236"/>
                  </a:cxn>
                  <a:cxn ang="0">
                    <a:pos x="194" y="222"/>
                  </a:cxn>
                  <a:cxn ang="0">
                    <a:pos x="164" y="180"/>
                  </a:cxn>
                  <a:cxn ang="0">
                    <a:pos x="0" y="276"/>
                  </a:cxn>
                  <a:cxn ang="0">
                    <a:pos x="228" y="270"/>
                  </a:cxn>
                  <a:cxn ang="0">
                    <a:pos x="246" y="296"/>
                  </a:cxn>
                </a:cxnLst>
                <a:rect l="0" t="0" r="r" b="b"/>
                <a:pathLst>
                  <a:path w="782" h="816">
                    <a:moveTo>
                      <a:pt x="2" y="278"/>
                    </a:moveTo>
                    <a:lnTo>
                      <a:pt x="2" y="278"/>
                    </a:lnTo>
                    <a:lnTo>
                      <a:pt x="6" y="282"/>
                    </a:lnTo>
                    <a:lnTo>
                      <a:pt x="6" y="282"/>
                    </a:lnTo>
                    <a:lnTo>
                      <a:pt x="6" y="284"/>
                    </a:lnTo>
                    <a:lnTo>
                      <a:pt x="6" y="284"/>
                    </a:lnTo>
                    <a:lnTo>
                      <a:pt x="6" y="286"/>
                    </a:lnTo>
                    <a:lnTo>
                      <a:pt x="6" y="286"/>
                    </a:lnTo>
                    <a:lnTo>
                      <a:pt x="6" y="288"/>
                    </a:lnTo>
                    <a:lnTo>
                      <a:pt x="8" y="292"/>
                    </a:lnTo>
                    <a:lnTo>
                      <a:pt x="8" y="292"/>
                    </a:lnTo>
                    <a:lnTo>
                      <a:pt x="10" y="292"/>
                    </a:lnTo>
                    <a:lnTo>
                      <a:pt x="10" y="292"/>
                    </a:lnTo>
                    <a:lnTo>
                      <a:pt x="10" y="292"/>
                    </a:lnTo>
                    <a:lnTo>
                      <a:pt x="40" y="352"/>
                    </a:lnTo>
                    <a:lnTo>
                      <a:pt x="40" y="352"/>
                    </a:lnTo>
                    <a:lnTo>
                      <a:pt x="64" y="400"/>
                    </a:lnTo>
                    <a:lnTo>
                      <a:pt x="64" y="400"/>
                    </a:lnTo>
                    <a:lnTo>
                      <a:pt x="82" y="436"/>
                    </a:lnTo>
                    <a:lnTo>
                      <a:pt x="82" y="436"/>
                    </a:lnTo>
                    <a:lnTo>
                      <a:pt x="92" y="458"/>
                    </a:lnTo>
                    <a:lnTo>
                      <a:pt x="92" y="458"/>
                    </a:lnTo>
                    <a:lnTo>
                      <a:pt x="96" y="466"/>
                    </a:lnTo>
                    <a:lnTo>
                      <a:pt x="96" y="466"/>
                    </a:lnTo>
                    <a:lnTo>
                      <a:pt x="96" y="466"/>
                    </a:lnTo>
                    <a:lnTo>
                      <a:pt x="96" y="466"/>
                    </a:lnTo>
                    <a:lnTo>
                      <a:pt x="96" y="470"/>
                    </a:lnTo>
                    <a:lnTo>
                      <a:pt x="96" y="470"/>
                    </a:lnTo>
                    <a:lnTo>
                      <a:pt x="96" y="472"/>
                    </a:lnTo>
                    <a:lnTo>
                      <a:pt x="98" y="474"/>
                    </a:lnTo>
                    <a:lnTo>
                      <a:pt x="98" y="474"/>
                    </a:lnTo>
                    <a:lnTo>
                      <a:pt x="100" y="474"/>
                    </a:lnTo>
                    <a:lnTo>
                      <a:pt x="100" y="474"/>
                    </a:lnTo>
                    <a:lnTo>
                      <a:pt x="100" y="476"/>
                    </a:lnTo>
                    <a:lnTo>
                      <a:pt x="100" y="476"/>
                    </a:lnTo>
                    <a:lnTo>
                      <a:pt x="102" y="478"/>
                    </a:lnTo>
                    <a:lnTo>
                      <a:pt x="102" y="478"/>
                    </a:lnTo>
                    <a:lnTo>
                      <a:pt x="102" y="482"/>
                    </a:lnTo>
                    <a:lnTo>
                      <a:pt x="102" y="482"/>
                    </a:lnTo>
                    <a:lnTo>
                      <a:pt x="104" y="484"/>
                    </a:lnTo>
                    <a:lnTo>
                      <a:pt x="104" y="484"/>
                    </a:lnTo>
                    <a:lnTo>
                      <a:pt x="104" y="484"/>
                    </a:lnTo>
                    <a:lnTo>
                      <a:pt x="106" y="484"/>
                    </a:lnTo>
                    <a:lnTo>
                      <a:pt x="106" y="484"/>
                    </a:lnTo>
                    <a:lnTo>
                      <a:pt x="110" y="484"/>
                    </a:lnTo>
                    <a:lnTo>
                      <a:pt x="110" y="484"/>
                    </a:lnTo>
                    <a:lnTo>
                      <a:pt x="112" y="484"/>
                    </a:lnTo>
                    <a:lnTo>
                      <a:pt x="112" y="484"/>
                    </a:lnTo>
                    <a:lnTo>
                      <a:pt x="112" y="484"/>
                    </a:lnTo>
                    <a:lnTo>
                      <a:pt x="112" y="484"/>
                    </a:lnTo>
                    <a:lnTo>
                      <a:pt x="114" y="484"/>
                    </a:lnTo>
                    <a:lnTo>
                      <a:pt x="114" y="484"/>
                    </a:lnTo>
                    <a:lnTo>
                      <a:pt x="116" y="486"/>
                    </a:lnTo>
                    <a:lnTo>
                      <a:pt x="116" y="486"/>
                    </a:lnTo>
                    <a:lnTo>
                      <a:pt x="116" y="486"/>
                    </a:lnTo>
                    <a:lnTo>
                      <a:pt x="118" y="486"/>
                    </a:lnTo>
                    <a:lnTo>
                      <a:pt x="118" y="486"/>
                    </a:lnTo>
                    <a:lnTo>
                      <a:pt x="120" y="488"/>
                    </a:lnTo>
                    <a:lnTo>
                      <a:pt x="120" y="488"/>
                    </a:lnTo>
                    <a:lnTo>
                      <a:pt x="122" y="486"/>
                    </a:lnTo>
                    <a:lnTo>
                      <a:pt x="122" y="486"/>
                    </a:lnTo>
                    <a:lnTo>
                      <a:pt x="126" y="484"/>
                    </a:lnTo>
                    <a:lnTo>
                      <a:pt x="126" y="484"/>
                    </a:lnTo>
                    <a:lnTo>
                      <a:pt x="128" y="482"/>
                    </a:lnTo>
                    <a:lnTo>
                      <a:pt x="128" y="482"/>
                    </a:lnTo>
                    <a:lnTo>
                      <a:pt x="154" y="466"/>
                    </a:lnTo>
                    <a:lnTo>
                      <a:pt x="154" y="466"/>
                    </a:lnTo>
                    <a:lnTo>
                      <a:pt x="200" y="440"/>
                    </a:lnTo>
                    <a:lnTo>
                      <a:pt x="200" y="440"/>
                    </a:lnTo>
                    <a:lnTo>
                      <a:pt x="238" y="418"/>
                    </a:lnTo>
                    <a:lnTo>
                      <a:pt x="238" y="418"/>
                    </a:lnTo>
                    <a:lnTo>
                      <a:pt x="268" y="402"/>
                    </a:lnTo>
                    <a:lnTo>
                      <a:pt x="268" y="402"/>
                    </a:lnTo>
                    <a:lnTo>
                      <a:pt x="272" y="400"/>
                    </a:lnTo>
                    <a:lnTo>
                      <a:pt x="272" y="400"/>
                    </a:lnTo>
                    <a:lnTo>
                      <a:pt x="276" y="400"/>
                    </a:lnTo>
                    <a:lnTo>
                      <a:pt x="276" y="400"/>
                    </a:lnTo>
                    <a:lnTo>
                      <a:pt x="278" y="398"/>
                    </a:lnTo>
                    <a:lnTo>
                      <a:pt x="278" y="398"/>
                    </a:lnTo>
                    <a:lnTo>
                      <a:pt x="280" y="398"/>
                    </a:lnTo>
                    <a:lnTo>
                      <a:pt x="282" y="396"/>
                    </a:lnTo>
                    <a:lnTo>
                      <a:pt x="282" y="396"/>
                    </a:lnTo>
                    <a:lnTo>
                      <a:pt x="282" y="392"/>
                    </a:lnTo>
                    <a:lnTo>
                      <a:pt x="280" y="390"/>
                    </a:lnTo>
                    <a:lnTo>
                      <a:pt x="280" y="390"/>
                    </a:lnTo>
                    <a:lnTo>
                      <a:pt x="278" y="388"/>
                    </a:lnTo>
                    <a:lnTo>
                      <a:pt x="278" y="388"/>
                    </a:lnTo>
                    <a:lnTo>
                      <a:pt x="276" y="386"/>
                    </a:lnTo>
                    <a:lnTo>
                      <a:pt x="276" y="386"/>
                    </a:lnTo>
                    <a:lnTo>
                      <a:pt x="270" y="372"/>
                    </a:lnTo>
                    <a:lnTo>
                      <a:pt x="270" y="372"/>
                    </a:lnTo>
                    <a:lnTo>
                      <a:pt x="266" y="364"/>
                    </a:lnTo>
                    <a:lnTo>
                      <a:pt x="266" y="364"/>
                    </a:lnTo>
                    <a:lnTo>
                      <a:pt x="266" y="364"/>
                    </a:lnTo>
                    <a:lnTo>
                      <a:pt x="266" y="364"/>
                    </a:lnTo>
                    <a:lnTo>
                      <a:pt x="266" y="362"/>
                    </a:lnTo>
                    <a:lnTo>
                      <a:pt x="266" y="362"/>
                    </a:lnTo>
                    <a:lnTo>
                      <a:pt x="266" y="360"/>
                    </a:lnTo>
                    <a:lnTo>
                      <a:pt x="266" y="360"/>
                    </a:lnTo>
                    <a:lnTo>
                      <a:pt x="264" y="354"/>
                    </a:lnTo>
                    <a:lnTo>
                      <a:pt x="264" y="354"/>
                    </a:lnTo>
                    <a:lnTo>
                      <a:pt x="260" y="352"/>
                    </a:lnTo>
                    <a:lnTo>
                      <a:pt x="260" y="352"/>
                    </a:lnTo>
                    <a:lnTo>
                      <a:pt x="260" y="352"/>
                    </a:lnTo>
                    <a:lnTo>
                      <a:pt x="260" y="352"/>
                    </a:lnTo>
                    <a:lnTo>
                      <a:pt x="242" y="318"/>
                    </a:lnTo>
                    <a:lnTo>
                      <a:pt x="242" y="318"/>
                    </a:lnTo>
                    <a:lnTo>
                      <a:pt x="238" y="312"/>
                    </a:lnTo>
                    <a:lnTo>
                      <a:pt x="238" y="312"/>
                    </a:lnTo>
                    <a:lnTo>
                      <a:pt x="242" y="310"/>
                    </a:lnTo>
                    <a:lnTo>
                      <a:pt x="242" y="310"/>
                    </a:lnTo>
                    <a:lnTo>
                      <a:pt x="242" y="310"/>
                    </a:lnTo>
                    <a:lnTo>
                      <a:pt x="242" y="310"/>
                    </a:lnTo>
                    <a:lnTo>
                      <a:pt x="242" y="308"/>
                    </a:lnTo>
                    <a:lnTo>
                      <a:pt x="242" y="308"/>
                    </a:lnTo>
                    <a:lnTo>
                      <a:pt x="246" y="308"/>
                    </a:lnTo>
                    <a:lnTo>
                      <a:pt x="246" y="308"/>
                    </a:lnTo>
                    <a:lnTo>
                      <a:pt x="250" y="306"/>
                    </a:lnTo>
                    <a:lnTo>
                      <a:pt x="250" y="306"/>
                    </a:lnTo>
                    <a:lnTo>
                      <a:pt x="256" y="304"/>
                    </a:lnTo>
                    <a:lnTo>
                      <a:pt x="256" y="304"/>
                    </a:lnTo>
                    <a:lnTo>
                      <a:pt x="256" y="304"/>
                    </a:lnTo>
                    <a:lnTo>
                      <a:pt x="256" y="304"/>
                    </a:lnTo>
                    <a:lnTo>
                      <a:pt x="258" y="306"/>
                    </a:lnTo>
                    <a:lnTo>
                      <a:pt x="258" y="306"/>
                    </a:lnTo>
                    <a:lnTo>
                      <a:pt x="260" y="308"/>
                    </a:lnTo>
                    <a:lnTo>
                      <a:pt x="260" y="308"/>
                    </a:lnTo>
                    <a:lnTo>
                      <a:pt x="262" y="308"/>
                    </a:lnTo>
                    <a:lnTo>
                      <a:pt x="262" y="306"/>
                    </a:lnTo>
                    <a:lnTo>
                      <a:pt x="262" y="306"/>
                    </a:lnTo>
                    <a:lnTo>
                      <a:pt x="264" y="300"/>
                    </a:lnTo>
                    <a:lnTo>
                      <a:pt x="264" y="300"/>
                    </a:lnTo>
                    <a:lnTo>
                      <a:pt x="266" y="298"/>
                    </a:lnTo>
                    <a:lnTo>
                      <a:pt x="266" y="298"/>
                    </a:lnTo>
                    <a:lnTo>
                      <a:pt x="268" y="294"/>
                    </a:lnTo>
                    <a:lnTo>
                      <a:pt x="268" y="294"/>
                    </a:lnTo>
                    <a:lnTo>
                      <a:pt x="270" y="290"/>
                    </a:lnTo>
                    <a:lnTo>
                      <a:pt x="270" y="290"/>
                    </a:lnTo>
                    <a:lnTo>
                      <a:pt x="272" y="284"/>
                    </a:lnTo>
                    <a:lnTo>
                      <a:pt x="272" y="284"/>
                    </a:lnTo>
                    <a:lnTo>
                      <a:pt x="274" y="278"/>
                    </a:lnTo>
                    <a:lnTo>
                      <a:pt x="274" y="278"/>
                    </a:lnTo>
                    <a:lnTo>
                      <a:pt x="274" y="276"/>
                    </a:lnTo>
                    <a:lnTo>
                      <a:pt x="274" y="272"/>
                    </a:lnTo>
                    <a:lnTo>
                      <a:pt x="274" y="272"/>
                    </a:lnTo>
                    <a:lnTo>
                      <a:pt x="274" y="266"/>
                    </a:lnTo>
                    <a:lnTo>
                      <a:pt x="274" y="266"/>
                    </a:lnTo>
                    <a:lnTo>
                      <a:pt x="274" y="262"/>
                    </a:lnTo>
                    <a:lnTo>
                      <a:pt x="274" y="262"/>
                    </a:lnTo>
                    <a:lnTo>
                      <a:pt x="272" y="260"/>
                    </a:lnTo>
                    <a:lnTo>
                      <a:pt x="272" y="260"/>
                    </a:lnTo>
                    <a:lnTo>
                      <a:pt x="272" y="256"/>
                    </a:lnTo>
                    <a:lnTo>
                      <a:pt x="272" y="256"/>
                    </a:lnTo>
                    <a:lnTo>
                      <a:pt x="274" y="256"/>
                    </a:lnTo>
                    <a:lnTo>
                      <a:pt x="274" y="256"/>
                    </a:lnTo>
                    <a:lnTo>
                      <a:pt x="276" y="254"/>
                    </a:lnTo>
                    <a:lnTo>
                      <a:pt x="276" y="254"/>
                    </a:lnTo>
                    <a:lnTo>
                      <a:pt x="282" y="248"/>
                    </a:lnTo>
                    <a:lnTo>
                      <a:pt x="282" y="248"/>
                    </a:lnTo>
                    <a:lnTo>
                      <a:pt x="288" y="238"/>
                    </a:lnTo>
                    <a:lnTo>
                      <a:pt x="288" y="238"/>
                    </a:lnTo>
                    <a:lnTo>
                      <a:pt x="296" y="228"/>
                    </a:lnTo>
                    <a:lnTo>
                      <a:pt x="296" y="228"/>
                    </a:lnTo>
                    <a:lnTo>
                      <a:pt x="304" y="218"/>
                    </a:lnTo>
                    <a:lnTo>
                      <a:pt x="304" y="218"/>
                    </a:lnTo>
                    <a:lnTo>
                      <a:pt x="308" y="214"/>
                    </a:lnTo>
                    <a:lnTo>
                      <a:pt x="308" y="214"/>
                    </a:lnTo>
                    <a:lnTo>
                      <a:pt x="312" y="208"/>
                    </a:lnTo>
                    <a:lnTo>
                      <a:pt x="312" y="208"/>
                    </a:lnTo>
                    <a:lnTo>
                      <a:pt x="314" y="204"/>
                    </a:lnTo>
                    <a:lnTo>
                      <a:pt x="314" y="204"/>
                    </a:lnTo>
                    <a:lnTo>
                      <a:pt x="320" y="198"/>
                    </a:lnTo>
                    <a:lnTo>
                      <a:pt x="320" y="198"/>
                    </a:lnTo>
                    <a:lnTo>
                      <a:pt x="324" y="196"/>
                    </a:lnTo>
                    <a:lnTo>
                      <a:pt x="324" y="196"/>
                    </a:lnTo>
                    <a:lnTo>
                      <a:pt x="328" y="192"/>
                    </a:lnTo>
                    <a:lnTo>
                      <a:pt x="328" y="192"/>
                    </a:lnTo>
                    <a:lnTo>
                      <a:pt x="334" y="186"/>
                    </a:lnTo>
                    <a:lnTo>
                      <a:pt x="334" y="186"/>
                    </a:lnTo>
                    <a:lnTo>
                      <a:pt x="336" y="182"/>
                    </a:lnTo>
                    <a:lnTo>
                      <a:pt x="336" y="182"/>
                    </a:lnTo>
                    <a:lnTo>
                      <a:pt x="340" y="180"/>
                    </a:lnTo>
                    <a:lnTo>
                      <a:pt x="340" y="180"/>
                    </a:lnTo>
                    <a:lnTo>
                      <a:pt x="348" y="178"/>
                    </a:lnTo>
                    <a:lnTo>
                      <a:pt x="348" y="178"/>
                    </a:lnTo>
                    <a:lnTo>
                      <a:pt x="354" y="176"/>
                    </a:lnTo>
                    <a:lnTo>
                      <a:pt x="354" y="176"/>
                    </a:lnTo>
                    <a:lnTo>
                      <a:pt x="360" y="174"/>
                    </a:lnTo>
                    <a:lnTo>
                      <a:pt x="360" y="174"/>
                    </a:lnTo>
                    <a:lnTo>
                      <a:pt x="376" y="172"/>
                    </a:lnTo>
                    <a:lnTo>
                      <a:pt x="376" y="172"/>
                    </a:lnTo>
                    <a:lnTo>
                      <a:pt x="392" y="168"/>
                    </a:lnTo>
                    <a:lnTo>
                      <a:pt x="392" y="168"/>
                    </a:lnTo>
                    <a:lnTo>
                      <a:pt x="396" y="168"/>
                    </a:lnTo>
                    <a:lnTo>
                      <a:pt x="396" y="168"/>
                    </a:lnTo>
                    <a:lnTo>
                      <a:pt x="396" y="170"/>
                    </a:lnTo>
                    <a:lnTo>
                      <a:pt x="396" y="170"/>
                    </a:lnTo>
                    <a:lnTo>
                      <a:pt x="394" y="176"/>
                    </a:lnTo>
                    <a:lnTo>
                      <a:pt x="394" y="176"/>
                    </a:lnTo>
                    <a:lnTo>
                      <a:pt x="392" y="184"/>
                    </a:lnTo>
                    <a:lnTo>
                      <a:pt x="392" y="184"/>
                    </a:lnTo>
                    <a:lnTo>
                      <a:pt x="390" y="188"/>
                    </a:lnTo>
                    <a:lnTo>
                      <a:pt x="386" y="194"/>
                    </a:lnTo>
                    <a:lnTo>
                      <a:pt x="386" y="194"/>
                    </a:lnTo>
                    <a:lnTo>
                      <a:pt x="374" y="208"/>
                    </a:lnTo>
                    <a:lnTo>
                      <a:pt x="374" y="208"/>
                    </a:lnTo>
                    <a:lnTo>
                      <a:pt x="366" y="218"/>
                    </a:lnTo>
                    <a:lnTo>
                      <a:pt x="366" y="218"/>
                    </a:lnTo>
                    <a:lnTo>
                      <a:pt x="360" y="222"/>
                    </a:lnTo>
                    <a:lnTo>
                      <a:pt x="360" y="222"/>
                    </a:lnTo>
                    <a:lnTo>
                      <a:pt x="352" y="226"/>
                    </a:lnTo>
                    <a:lnTo>
                      <a:pt x="352" y="226"/>
                    </a:lnTo>
                    <a:lnTo>
                      <a:pt x="350" y="230"/>
                    </a:lnTo>
                    <a:lnTo>
                      <a:pt x="344" y="238"/>
                    </a:lnTo>
                    <a:lnTo>
                      <a:pt x="344" y="238"/>
                    </a:lnTo>
                    <a:lnTo>
                      <a:pt x="326" y="268"/>
                    </a:lnTo>
                    <a:lnTo>
                      <a:pt x="326" y="268"/>
                    </a:lnTo>
                    <a:lnTo>
                      <a:pt x="308" y="294"/>
                    </a:lnTo>
                    <a:lnTo>
                      <a:pt x="308" y="294"/>
                    </a:lnTo>
                    <a:lnTo>
                      <a:pt x="296" y="316"/>
                    </a:lnTo>
                    <a:lnTo>
                      <a:pt x="296" y="316"/>
                    </a:lnTo>
                    <a:lnTo>
                      <a:pt x="284" y="332"/>
                    </a:lnTo>
                    <a:lnTo>
                      <a:pt x="284" y="332"/>
                    </a:lnTo>
                    <a:lnTo>
                      <a:pt x="280" y="342"/>
                    </a:lnTo>
                    <a:lnTo>
                      <a:pt x="280" y="342"/>
                    </a:lnTo>
                    <a:lnTo>
                      <a:pt x="280" y="344"/>
                    </a:lnTo>
                    <a:lnTo>
                      <a:pt x="282" y="348"/>
                    </a:lnTo>
                    <a:lnTo>
                      <a:pt x="282" y="348"/>
                    </a:lnTo>
                    <a:lnTo>
                      <a:pt x="288" y="352"/>
                    </a:lnTo>
                    <a:lnTo>
                      <a:pt x="288" y="352"/>
                    </a:lnTo>
                    <a:lnTo>
                      <a:pt x="288" y="356"/>
                    </a:lnTo>
                    <a:lnTo>
                      <a:pt x="288" y="356"/>
                    </a:lnTo>
                    <a:lnTo>
                      <a:pt x="288" y="358"/>
                    </a:lnTo>
                    <a:lnTo>
                      <a:pt x="288" y="358"/>
                    </a:lnTo>
                    <a:lnTo>
                      <a:pt x="288" y="362"/>
                    </a:lnTo>
                    <a:lnTo>
                      <a:pt x="292" y="366"/>
                    </a:lnTo>
                    <a:lnTo>
                      <a:pt x="292" y="366"/>
                    </a:lnTo>
                    <a:lnTo>
                      <a:pt x="296" y="374"/>
                    </a:lnTo>
                    <a:lnTo>
                      <a:pt x="296" y="374"/>
                    </a:lnTo>
                    <a:lnTo>
                      <a:pt x="296" y="378"/>
                    </a:lnTo>
                    <a:lnTo>
                      <a:pt x="296" y="378"/>
                    </a:lnTo>
                    <a:lnTo>
                      <a:pt x="298" y="382"/>
                    </a:lnTo>
                    <a:lnTo>
                      <a:pt x="300" y="386"/>
                    </a:lnTo>
                    <a:lnTo>
                      <a:pt x="300" y="386"/>
                    </a:lnTo>
                    <a:lnTo>
                      <a:pt x="308" y="396"/>
                    </a:lnTo>
                    <a:lnTo>
                      <a:pt x="308" y="396"/>
                    </a:lnTo>
                    <a:lnTo>
                      <a:pt x="316" y="406"/>
                    </a:lnTo>
                    <a:lnTo>
                      <a:pt x="316" y="406"/>
                    </a:lnTo>
                    <a:lnTo>
                      <a:pt x="324" y="412"/>
                    </a:lnTo>
                    <a:lnTo>
                      <a:pt x="324" y="412"/>
                    </a:lnTo>
                    <a:lnTo>
                      <a:pt x="328" y="414"/>
                    </a:lnTo>
                    <a:lnTo>
                      <a:pt x="334" y="416"/>
                    </a:lnTo>
                    <a:lnTo>
                      <a:pt x="334" y="416"/>
                    </a:lnTo>
                    <a:lnTo>
                      <a:pt x="342" y="416"/>
                    </a:lnTo>
                    <a:lnTo>
                      <a:pt x="342" y="416"/>
                    </a:lnTo>
                    <a:lnTo>
                      <a:pt x="344" y="416"/>
                    </a:lnTo>
                    <a:lnTo>
                      <a:pt x="344" y="416"/>
                    </a:lnTo>
                    <a:lnTo>
                      <a:pt x="344" y="418"/>
                    </a:lnTo>
                    <a:lnTo>
                      <a:pt x="344" y="418"/>
                    </a:lnTo>
                    <a:lnTo>
                      <a:pt x="346" y="422"/>
                    </a:lnTo>
                    <a:lnTo>
                      <a:pt x="348" y="426"/>
                    </a:lnTo>
                    <a:lnTo>
                      <a:pt x="348" y="426"/>
                    </a:lnTo>
                    <a:lnTo>
                      <a:pt x="348" y="428"/>
                    </a:lnTo>
                    <a:lnTo>
                      <a:pt x="348" y="428"/>
                    </a:lnTo>
                    <a:lnTo>
                      <a:pt x="348" y="432"/>
                    </a:lnTo>
                    <a:lnTo>
                      <a:pt x="348" y="432"/>
                    </a:lnTo>
                    <a:lnTo>
                      <a:pt x="348" y="436"/>
                    </a:lnTo>
                    <a:lnTo>
                      <a:pt x="350" y="436"/>
                    </a:lnTo>
                    <a:lnTo>
                      <a:pt x="350" y="436"/>
                    </a:lnTo>
                    <a:lnTo>
                      <a:pt x="352" y="438"/>
                    </a:lnTo>
                    <a:lnTo>
                      <a:pt x="352" y="442"/>
                    </a:lnTo>
                    <a:lnTo>
                      <a:pt x="352" y="442"/>
                    </a:lnTo>
                    <a:lnTo>
                      <a:pt x="350" y="442"/>
                    </a:lnTo>
                    <a:lnTo>
                      <a:pt x="348" y="444"/>
                    </a:lnTo>
                    <a:lnTo>
                      <a:pt x="348" y="444"/>
                    </a:lnTo>
                    <a:lnTo>
                      <a:pt x="346" y="448"/>
                    </a:lnTo>
                    <a:lnTo>
                      <a:pt x="348" y="452"/>
                    </a:lnTo>
                    <a:lnTo>
                      <a:pt x="348" y="452"/>
                    </a:lnTo>
                    <a:lnTo>
                      <a:pt x="348" y="458"/>
                    </a:lnTo>
                    <a:lnTo>
                      <a:pt x="348" y="458"/>
                    </a:lnTo>
                    <a:lnTo>
                      <a:pt x="346" y="460"/>
                    </a:lnTo>
                    <a:lnTo>
                      <a:pt x="346" y="460"/>
                    </a:lnTo>
                    <a:lnTo>
                      <a:pt x="346" y="472"/>
                    </a:lnTo>
                    <a:lnTo>
                      <a:pt x="346" y="472"/>
                    </a:lnTo>
                    <a:lnTo>
                      <a:pt x="342" y="488"/>
                    </a:lnTo>
                    <a:lnTo>
                      <a:pt x="342" y="488"/>
                    </a:lnTo>
                    <a:lnTo>
                      <a:pt x="342" y="502"/>
                    </a:lnTo>
                    <a:lnTo>
                      <a:pt x="342" y="502"/>
                    </a:lnTo>
                    <a:lnTo>
                      <a:pt x="340" y="510"/>
                    </a:lnTo>
                    <a:lnTo>
                      <a:pt x="340" y="510"/>
                    </a:lnTo>
                    <a:lnTo>
                      <a:pt x="340" y="516"/>
                    </a:lnTo>
                    <a:lnTo>
                      <a:pt x="340" y="516"/>
                    </a:lnTo>
                    <a:lnTo>
                      <a:pt x="340" y="524"/>
                    </a:lnTo>
                    <a:lnTo>
                      <a:pt x="340" y="524"/>
                    </a:lnTo>
                    <a:lnTo>
                      <a:pt x="340" y="528"/>
                    </a:lnTo>
                    <a:lnTo>
                      <a:pt x="340" y="528"/>
                    </a:lnTo>
                    <a:lnTo>
                      <a:pt x="338" y="532"/>
                    </a:lnTo>
                    <a:lnTo>
                      <a:pt x="338" y="532"/>
                    </a:lnTo>
                    <a:lnTo>
                      <a:pt x="336" y="534"/>
                    </a:lnTo>
                    <a:lnTo>
                      <a:pt x="336" y="534"/>
                    </a:lnTo>
                    <a:lnTo>
                      <a:pt x="334" y="538"/>
                    </a:lnTo>
                    <a:lnTo>
                      <a:pt x="334" y="538"/>
                    </a:lnTo>
                    <a:lnTo>
                      <a:pt x="334" y="540"/>
                    </a:lnTo>
                    <a:lnTo>
                      <a:pt x="334" y="542"/>
                    </a:lnTo>
                    <a:lnTo>
                      <a:pt x="334" y="542"/>
                    </a:lnTo>
                    <a:lnTo>
                      <a:pt x="334" y="546"/>
                    </a:lnTo>
                    <a:lnTo>
                      <a:pt x="334" y="546"/>
                    </a:lnTo>
                    <a:lnTo>
                      <a:pt x="332" y="546"/>
                    </a:lnTo>
                    <a:lnTo>
                      <a:pt x="332" y="546"/>
                    </a:lnTo>
                    <a:lnTo>
                      <a:pt x="328" y="546"/>
                    </a:lnTo>
                    <a:lnTo>
                      <a:pt x="328" y="546"/>
                    </a:lnTo>
                    <a:lnTo>
                      <a:pt x="322" y="550"/>
                    </a:lnTo>
                    <a:lnTo>
                      <a:pt x="318" y="554"/>
                    </a:lnTo>
                    <a:lnTo>
                      <a:pt x="318" y="554"/>
                    </a:lnTo>
                    <a:lnTo>
                      <a:pt x="318" y="556"/>
                    </a:lnTo>
                    <a:lnTo>
                      <a:pt x="318" y="558"/>
                    </a:lnTo>
                    <a:lnTo>
                      <a:pt x="318" y="558"/>
                    </a:lnTo>
                    <a:lnTo>
                      <a:pt x="312" y="562"/>
                    </a:lnTo>
                    <a:lnTo>
                      <a:pt x="312" y="562"/>
                    </a:lnTo>
                    <a:lnTo>
                      <a:pt x="296" y="570"/>
                    </a:lnTo>
                    <a:lnTo>
                      <a:pt x="296" y="570"/>
                    </a:lnTo>
                    <a:lnTo>
                      <a:pt x="284" y="580"/>
                    </a:lnTo>
                    <a:lnTo>
                      <a:pt x="284" y="580"/>
                    </a:lnTo>
                    <a:lnTo>
                      <a:pt x="280" y="580"/>
                    </a:lnTo>
                    <a:lnTo>
                      <a:pt x="280" y="580"/>
                    </a:lnTo>
                    <a:lnTo>
                      <a:pt x="270" y="584"/>
                    </a:lnTo>
                    <a:lnTo>
                      <a:pt x="270" y="584"/>
                    </a:lnTo>
                    <a:lnTo>
                      <a:pt x="262" y="590"/>
                    </a:lnTo>
                    <a:lnTo>
                      <a:pt x="252" y="596"/>
                    </a:lnTo>
                    <a:lnTo>
                      <a:pt x="252" y="596"/>
                    </a:lnTo>
                    <a:lnTo>
                      <a:pt x="234" y="616"/>
                    </a:lnTo>
                    <a:lnTo>
                      <a:pt x="234" y="616"/>
                    </a:lnTo>
                    <a:lnTo>
                      <a:pt x="228" y="620"/>
                    </a:lnTo>
                    <a:lnTo>
                      <a:pt x="222" y="624"/>
                    </a:lnTo>
                    <a:lnTo>
                      <a:pt x="222" y="624"/>
                    </a:lnTo>
                    <a:lnTo>
                      <a:pt x="214" y="628"/>
                    </a:lnTo>
                    <a:lnTo>
                      <a:pt x="214" y="628"/>
                    </a:lnTo>
                    <a:lnTo>
                      <a:pt x="198" y="634"/>
                    </a:lnTo>
                    <a:lnTo>
                      <a:pt x="198" y="634"/>
                    </a:lnTo>
                    <a:lnTo>
                      <a:pt x="182" y="640"/>
                    </a:lnTo>
                    <a:lnTo>
                      <a:pt x="182" y="640"/>
                    </a:lnTo>
                    <a:lnTo>
                      <a:pt x="170" y="646"/>
                    </a:lnTo>
                    <a:lnTo>
                      <a:pt x="170" y="646"/>
                    </a:lnTo>
                    <a:lnTo>
                      <a:pt x="160" y="652"/>
                    </a:lnTo>
                    <a:lnTo>
                      <a:pt x="160" y="652"/>
                    </a:lnTo>
                    <a:lnTo>
                      <a:pt x="154" y="656"/>
                    </a:lnTo>
                    <a:lnTo>
                      <a:pt x="154" y="656"/>
                    </a:lnTo>
                    <a:lnTo>
                      <a:pt x="154" y="656"/>
                    </a:lnTo>
                    <a:lnTo>
                      <a:pt x="154" y="656"/>
                    </a:lnTo>
                    <a:lnTo>
                      <a:pt x="150" y="658"/>
                    </a:lnTo>
                    <a:lnTo>
                      <a:pt x="150" y="658"/>
                    </a:lnTo>
                    <a:lnTo>
                      <a:pt x="142" y="662"/>
                    </a:lnTo>
                    <a:lnTo>
                      <a:pt x="142" y="662"/>
                    </a:lnTo>
                    <a:lnTo>
                      <a:pt x="140" y="664"/>
                    </a:lnTo>
                    <a:lnTo>
                      <a:pt x="140" y="664"/>
                    </a:lnTo>
                    <a:lnTo>
                      <a:pt x="138" y="664"/>
                    </a:lnTo>
                    <a:lnTo>
                      <a:pt x="138" y="664"/>
                    </a:lnTo>
                    <a:lnTo>
                      <a:pt x="132" y="662"/>
                    </a:lnTo>
                    <a:lnTo>
                      <a:pt x="132" y="662"/>
                    </a:lnTo>
                    <a:lnTo>
                      <a:pt x="128" y="662"/>
                    </a:lnTo>
                    <a:lnTo>
                      <a:pt x="128" y="662"/>
                    </a:lnTo>
                    <a:lnTo>
                      <a:pt x="128" y="662"/>
                    </a:lnTo>
                    <a:lnTo>
                      <a:pt x="128" y="662"/>
                    </a:lnTo>
                    <a:lnTo>
                      <a:pt x="118" y="662"/>
                    </a:lnTo>
                    <a:lnTo>
                      <a:pt x="118" y="662"/>
                    </a:lnTo>
                    <a:lnTo>
                      <a:pt x="110" y="664"/>
                    </a:lnTo>
                    <a:lnTo>
                      <a:pt x="108" y="664"/>
                    </a:lnTo>
                    <a:lnTo>
                      <a:pt x="108" y="664"/>
                    </a:lnTo>
                    <a:lnTo>
                      <a:pt x="106" y="664"/>
                    </a:lnTo>
                    <a:lnTo>
                      <a:pt x="106" y="664"/>
                    </a:lnTo>
                    <a:lnTo>
                      <a:pt x="102" y="666"/>
                    </a:lnTo>
                    <a:lnTo>
                      <a:pt x="102" y="666"/>
                    </a:lnTo>
                    <a:lnTo>
                      <a:pt x="98" y="666"/>
                    </a:lnTo>
                    <a:lnTo>
                      <a:pt x="96" y="666"/>
                    </a:lnTo>
                    <a:lnTo>
                      <a:pt x="96" y="666"/>
                    </a:lnTo>
                    <a:lnTo>
                      <a:pt x="92" y="670"/>
                    </a:lnTo>
                    <a:lnTo>
                      <a:pt x="90" y="676"/>
                    </a:lnTo>
                    <a:lnTo>
                      <a:pt x="90" y="676"/>
                    </a:lnTo>
                    <a:lnTo>
                      <a:pt x="88" y="684"/>
                    </a:lnTo>
                    <a:lnTo>
                      <a:pt x="90" y="692"/>
                    </a:lnTo>
                    <a:lnTo>
                      <a:pt x="90" y="692"/>
                    </a:lnTo>
                    <a:lnTo>
                      <a:pt x="94" y="712"/>
                    </a:lnTo>
                    <a:lnTo>
                      <a:pt x="94" y="712"/>
                    </a:lnTo>
                    <a:lnTo>
                      <a:pt x="94" y="716"/>
                    </a:lnTo>
                    <a:lnTo>
                      <a:pt x="94" y="716"/>
                    </a:lnTo>
                    <a:lnTo>
                      <a:pt x="98" y="714"/>
                    </a:lnTo>
                    <a:lnTo>
                      <a:pt x="98" y="714"/>
                    </a:lnTo>
                    <a:lnTo>
                      <a:pt x="100" y="714"/>
                    </a:lnTo>
                    <a:lnTo>
                      <a:pt x="100" y="714"/>
                    </a:lnTo>
                    <a:lnTo>
                      <a:pt x="100" y="720"/>
                    </a:lnTo>
                    <a:lnTo>
                      <a:pt x="100" y="720"/>
                    </a:lnTo>
                    <a:lnTo>
                      <a:pt x="100" y="732"/>
                    </a:lnTo>
                    <a:lnTo>
                      <a:pt x="100" y="732"/>
                    </a:lnTo>
                    <a:lnTo>
                      <a:pt x="100" y="738"/>
                    </a:lnTo>
                    <a:lnTo>
                      <a:pt x="100" y="738"/>
                    </a:lnTo>
                    <a:lnTo>
                      <a:pt x="100" y="748"/>
                    </a:lnTo>
                    <a:lnTo>
                      <a:pt x="100" y="748"/>
                    </a:lnTo>
                    <a:lnTo>
                      <a:pt x="102" y="758"/>
                    </a:lnTo>
                    <a:lnTo>
                      <a:pt x="102" y="758"/>
                    </a:lnTo>
                    <a:lnTo>
                      <a:pt x="106" y="772"/>
                    </a:lnTo>
                    <a:lnTo>
                      <a:pt x="114" y="786"/>
                    </a:lnTo>
                    <a:lnTo>
                      <a:pt x="114" y="786"/>
                    </a:lnTo>
                    <a:lnTo>
                      <a:pt x="122" y="798"/>
                    </a:lnTo>
                    <a:lnTo>
                      <a:pt x="130" y="808"/>
                    </a:lnTo>
                    <a:lnTo>
                      <a:pt x="130" y="808"/>
                    </a:lnTo>
                    <a:lnTo>
                      <a:pt x="134" y="812"/>
                    </a:lnTo>
                    <a:lnTo>
                      <a:pt x="138" y="814"/>
                    </a:lnTo>
                    <a:lnTo>
                      <a:pt x="138" y="814"/>
                    </a:lnTo>
                    <a:lnTo>
                      <a:pt x="142" y="816"/>
                    </a:lnTo>
                    <a:lnTo>
                      <a:pt x="146" y="816"/>
                    </a:lnTo>
                    <a:lnTo>
                      <a:pt x="146" y="816"/>
                    </a:lnTo>
                    <a:lnTo>
                      <a:pt x="150" y="812"/>
                    </a:lnTo>
                    <a:lnTo>
                      <a:pt x="150" y="812"/>
                    </a:lnTo>
                    <a:lnTo>
                      <a:pt x="152" y="808"/>
                    </a:lnTo>
                    <a:lnTo>
                      <a:pt x="152" y="808"/>
                    </a:lnTo>
                    <a:lnTo>
                      <a:pt x="154" y="804"/>
                    </a:lnTo>
                    <a:lnTo>
                      <a:pt x="154" y="804"/>
                    </a:lnTo>
                    <a:lnTo>
                      <a:pt x="156" y="802"/>
                    </a:lnTo>
                    <a:lnTo>
                      <a:pt x="156" y="796"/>
                    </a:lnTo>
                    <a:lnTo>
                      <a:pt x="156" y="796"/>
                    </a:lnTo>
                    <a:lnTo>
                      <a:pt x="154" y="784"/>
                    </a:lnTo>
                    <a:lnTo>
                      <a:pt x="154" y="784"/>
                    </a:lnTo>
                    <a:lnTo>
                      <a:pt x="154" y="776"/>
                    </a:lnTo>
                    <a:lnTo>
                      <a:pt x="154" y="776"/>
                    </a:lnTo>
                    <a:lnTo>
                      <a:pt x="154" y="774"/>
                    </a:lnTo>
                    <a:lnTo>
                      <a:pt x="154" y="774"/>
                    </a:lnTo>
                    <a:lnTo>
                      <a:pt x="152" y="770"/>
                    </a:lnTo>
                    <a:lnTo>
                      <a:pt x="152" y="770"/>
                    </a:lnTo>
                    <a:lnTo>
                      <a:pt x="152" y="766"/>
                    </a:lnTo>
                    <a:lnTo>
                      <a:pt x="152" y="766"/>
                    </a:lnTo>
                    <a:lnTo>
                      <a:pt x="152" y="762"/>
                    </a:lnTo>
                    <a:lnTo>
                      <a:pt x="152" y="762"/>
                    </a:lnTo>
                    <a:lnTo>
                      <a:pt x="152" y="760"/>
                    </a:lnTo>
                    <a:lnTo>
                      <a:pt x="152" y="760"/>
                    </a:lnTo>
                    <a:lnTo>
                      <a:pt x="152" y="756"/>
                    </a:lnTo>
                    <a:lnTo>
                      <a:pt x="152" y="756"/>
                    </a:lnTo>
                    <a:lnTo>
                      <a:pt x="154" y="754"/>
                    </a:lnTo>
                    <a:lnTo>
                      <a:pt x="154" y="754"/>
                    </a:lnTo>
                    <a:lnTo>
                      <a:pt x="154" y="752"/>
                    </a:lnTo>
                    <a:lnTo>
                      <a:pt x="154" y="752"/>
                    </a:lnTo>
                    <a:lnTo>
                      <a:pt x="154" y="752"/>
                    </a:lnTo>
                    <a:lnTo>
                      <a:pt x="154" y="752"/>
                    </a:lnTo>
                    <a:lnTo>
                      <a:pt x="154" y="750"/>
                    </a:lnTo>
                    <a:lnTo>
                      <a:pt x="154" y="750"/>
                    </a:lnTo>
                    <a:lnTo>
                      <a:pt x="156" y="746"/>
                    </a:lnTo>
                    <a:lnTo>
                      <a:pt x="156" y="746"/>
                    </a:lnTo>
                    <a:lnTo>
                      <a:pt x="156" y="746"/>
                    </a:lnTo>
                    <a:lnTo>
                      <a:pt x="156" y="746"/>
                    </a:lnTo>
                    <a:lnTo>
                      <a:pt x="156" y="744"/>
                    </a:lnTo>
                    <a:lnTo>
                      <a:pt x="156" y="744"/>
                    </a:lnTo>
                    <a:lnTo>
                      <a:pt x="158" y="740"/>
                    </a:lnTo>
                    <a:lnTo>
                      <a:pt x="158" y="740"/>
                    </a:lnTo>
                    <a:lnTo>
                      <a:pt x="158" y="740"/>
                    </a:lnTo>
                    <a:lnTo>
                      <a:pt x="158" y="740"/>
                    </a:lnTo>
                    <a:lnTo>
                      <a:pt x="158" y="738"/>
                    </a:lnTo>
                    <a:lnTo>
                      <a:pt x="158" y="738"/>
                    </a:lnTo>
                    <a:lnTo>
                      <a:pt x="160" y="734"/>
                    </a:lnTo>
                    <a:lnTo>
                      <a:pt x="160" y="734"/>
                    </a:lnTo>
                    <a:lnTo>
                      <a:pt x="160" y="732"/>
                    </a:lnTo>
                    <a:lnTo>
                      <a:pt x="160" y="732"/>
                    </a:lnTo>
                    <a:lnTo>
                      <a:pt x="160" y="730"/>
                    </a:lnTo>
                    <a:lnTo>
                      <a:pt x="160" y="730"/>
                    </a:lnTo>
                    <a:lnTo>
                      <a:pt x="160" y="728"/>
                    </a:lnTo>
                    <a:lnTo>
                      <a:pt x="164" y="726"/>
                    </a:lnTo>
                    <a:lnTo>
                      <a:pt x="164" y="726"/>
                    </a:lnTo>
                    <a:lnTo>
                      <a:pt x="164" y="726"/>
                    </a:lnTo>
                    <a:lnTo>
                      <a:pt x="164" y="726"/>
                    </a:lnTo>
                    <a:lnTo>
                      <a:pt x="166" y="724"/>
                    </a:lnTo>
                    <a:lnTo>
                      <a:pt x="166" y="724"/>
                    </a:lnTo>
                    <a:lnTo>
                      <a:pt x="166" y="722"/>
                    </a:lnTo>
                    <a:lnTo>
                      <a:pt x="166" y="722"/>
                    </a:lnTo>
                    <a:lnTo>
                      <a:pt x="166" y="718"/>
                    </a:lnTo>
                    <a:lnTo>
                      <a:pt x="166" y="718"/>
                    </a:lnTo>
                    <a:lnTo>
                      <a:pt x="166" y="716"/>
                    </a:lnTo>
                    <a:lnTo>
                      <a:pt x="168" y="712"/>
                    </a:lnTo>
                    <a:lnTo>
                      <a:pt x="168" y="712"/>
                    </a:lnTo>
                    <a:lnTo>
                      <a:pt x="174" y="718"/>
                    </a:lnTo>
                    <a:lnTo>
                      <a:pt x="174" y="718"/>
                    </a:lnTo>
                    <a:lnTo>
                      <a:pt x="178" y="722"/>
                    </a:lnTo>
                    <a:lnTo>
                      <a:pt x="178" y="722"/>
                    </a:lnTo>
                    <a:lnTo>
                      <a:pt x="182" y="724"/>
                    </a:lnTo>
                    <a:lnTo>
                      <a:pt x="182" y="724"/>
                    </a:lnTo>
                    <a:lnTo>
                      <a:pt x="196" y="732"/>
                    </a:lnTo>
                    <a:lnTo>
                      <a:pt x="196" y="732"/>
                    </a:lnTo>
                    <a:lnTo>
                      <a:pt x="208" y="736"/>
                    </a:lnTo>
                    <a:lnTo>
                      <a:pt x="208" y="736"/>
                    </a:lnTo>
                    <a:lnTo>
                      <a:pt x="212" y="738"/>
                    </a:lnTo>
                    <a:lnTo>
                      <a:pt x="212" y="736"/>
                    </a:lnTo>
                    <a:lnTo>
                      <a:pt x="212" y="736"/>
                    </a:lnTo>
                    <a:lnTo>
                      <a:pt x="218" y="730"/>
                    </a:lnTo>
                    <a:lnTo>
                      <a:pt x="218" y="730"/>
                    </a:lnTo>
                    <a:lnTo>
                      <a:pt x="220" y="726"/>
                    </a:lnTo>
                    <a:lnTo>
                      <a:pt x="220" y="726"/>
                    </a:lnTo>
                    <a:lnTo>
                      <a:pt x="220" y="724"/>
                    </a:lnTo>
                    <a:lnTo>
                      <a:pt x="220" y="724"/>
                    </a:lnTo>
                    <a:lnTo>
                      <a:pt x="222" y="720"/>
                    </a:lnTo>
                    <a:lnTo>
                      <a:pt x="222" y="720"/>
                    </a:lnTo>
                    <a:lnTo>
                      <a:pt x="228" y="708"/>
                    </a:lnTo>
                    <a:lnTo>
                      <a:pt x="228" y="708"/>
                    </a:lnTo>
                    <a:lnTo>
                      <a:pt x="234" y="694"/>
                    </a:lnTo>
                    <a:lnTo>
                      <a:pt x="234" y="694"/>
                    </a:lnTo>
                    <a:lnTo>
                      <a:pt x="238" y="690"/>
                    </a:lnTo>
                    <a:lnTo>
                      <a:pt x="238" y="690"/>
                    </a:lnTo>
                    <a:lnTo>
                      <a:pt x="246" y="684"/>
                    </a:lnTo>
                    <a:lnTo>
                      <a:pt x="246" y="684"/>
                    </a:lnTo>
                    <a:lnTo>
                      <a:pt x="256" y="676"/>
                    </a:lnTo>
                    <a:lnTo>
                      <a:pt x="256" y="676"/>
                    </a:lnTo>
                    <a:lnTo>
                      <a:pt x="262" y="674"/>
                    </a:lnTo>
                    <a:lnTo>
                      <a:pt x="262" y="674"/>
                    </a:lnTo>
                    <a:lnTo>
                      <a:pt x="270" y="670"/>
                    </a:lnTo>
                    <a:lnTo>
                      <a:pt x="270" y="670"/>
                    </a:lnTo>
                    <a:lnTo>
                      <a:pt x="280" y="666"/>
                    </a:lnTo>
                    <a:lnTo>
                      <a:pt x="292" y="664"/>
                    </a:lnTo>
                    <a:lnTo>
                      <a:pt x="292" y="664"/>
                    </a:lnTo>
                    <a:lnTo>
                      <a:pt x="320" y="654"/>
                    </a:lnTo>
                    <a:lnTo>
                      <a:pt x="320" y="654"/>
                    </a:lnTo>
                    <a:lnTo>
                      <a:pt x="348" y="644"/>
                    </a:lnTo>
                    <a:lnTo>
                      <a:pt x="348" y="644"/>
                    </a:lnTo>
                    <a:lnTo>
                      <a:pt x="362" y="640"/>
                    </a:lnTo>
                    <a:lnTo>
                      <a:pt x="362" y="640"/>
                    </a:lnTo>
                    <a:lnTo>
                      <a:pt x="368" y="636"/>
                    </a:lnTo>
                    <a:lnTo>
                      <a:pt x="368" y="636"/>
                    </a:lnTo>
                    <a:lnTo>
                      <a:pt x="376" y="632"/>
                    </a:lnTo>
                    <a:lnTo>
                      <a:pt x="376" y="632"/>
                    </a:lnTo>
                    <a:lnTo>
                      <a:pt x="382" y="628"/>
                    </a:lnTo>
                    <a:lnTo>
                      <a:pt x="382" y="628"/>
                    </a:lnTo>
                    <a:lnTo>
                      <a:pt x="388" y="620"/>
                    </a:lnTo>
                    <a:lnTo>
                      <a:pt x="388" y="620"/>
                    </a:lnTo>
                    <a:lnTo>
                      <a:pt x="392" y="614"/>
                    </a:lnTo>
                    <a:lnTo>
                      <a:pt x="392" y="614"/>
                    </a:lnTo>
                    <a:lnTo>
                      <a:pt x="400" y="602"/>
                    </a:lnTo>
                    <a:lnTo>
                      <a:pt x="400" y="602"/>
                    </a:lnTo>
                    <a:lnTo>
                      <a:pt x="414" y="578"/>
                    </a:lnTo>
                    <a:lnTo>
                      <a:pt x="414" y="578"/>
                    </a:lnTo>
                    <a:lnTo>
                      <a:pt x="424" y="560"/>
                    </a:lnTo>
                    <a:lnTo>
                      <a:pt x="424" y="560"/>
                    </a:lnTo>
                    <a:lnTo>
                      <a:pt x="434" y="542"/>
                    </a:lnTo>
                    <a:lnTo>
                      <a:pt x="434" y="542"/>
                    </a:lnTo>
                    <a:lnTo>
                      <a:pt x="442" y="526"/>
                    </a:lnTo>
                    <a:lnTo>
                      <a:pt x="442" y="526"/>
                    </a:lnTo>
                    <a:lnTo>
                      <a:pt x="450" y="510"/>
                    </a:lnTo>
                    <a:lnTo>
                      <a:pt x="450" y="510"/>
                    </a:lnTo>
                    <a:lnTo>
                      <a:pt x="456" y="500"/>
                    </a:lnTo>
                    <a:lnTo>
                      <a:pt x="456" y="500"/>
                    </a:lnTo>
                    <a:lnTo>
                      <a:pt x="460" y="492"/>
                    </a:lnTo>
                    <a:lnTo>
                      <a:pt x="460" y="492"/>
                    </a:lnTo>
                    <a:lnTo>
                      <a:pt x="472" y="480"/>
                    </a:lnTo>
                    <a:lnTo>
                      <a:pt x="472" y="480"/>
                    </a:lnTo>
                    <a:lnTo>
                      <a:pt x="478" y="472"/>
                    </a:lnTo>
                    <a:lnTo>
                      <a:pt x="478" y="472"/>
                    </a:lnTo>
                    <a:lnTo>
                      <a:pt x="484" y="474"/>
                    </a:lnTo>
                    <a:lnTo>
                      <a:pt x="484" y="474"/>
                    </a:lnTo>
                    <a:lnTo>
                      <a:pt x="492" y="478"/>
                    </a:lnTo>
                    <a:lnTo>
                      <a:pt x="492" y="478"/>
                    </a:lnTo>
                    <a:lnTo>
                      <a:pt x="508" y="484"/>
                    </a:lnTo>
                    <a:lnTo>
                      <a:pt x="508" y="484"/>
                    </a:lnTo>
                    <a:lnTo>
                      <a:pt x="520" y="488"/>
                    </a:lnTo>
                    <a:lnTo>
                      <a:pt x="520" y="488"/>
                    </a:lnTo>
                    <a:lnTo>
                      <a:pt x="528" y="490"/>
                    </a:lnTo>
                    <a:lnTo>
                      <a:pt x="528" y="490"/>
                    </a:lnTo>
                    <a:lnTo>
                      <a:pt x="542" y="492"/>
                    </a:lnTo>
                    <a:lnTo>
                      <a:pt x="542" y="492"/>
                    </a:lnTo>
                    <a:lnTo>
                      <a:pt x="556" y="496"/>
                    </a:lnTo>
                    <a:lnTo>
                      <a:pt x="556" y="496"/>
                    </a:lnTo>
                    <a:lnTo>
                      <a:pt x="572" y="500"/>
                    </a:lnTo>
                    <a:lnTo>
                      <a:pt x="572" y="500"/>
                    </a:lnTo>
                    <a:lnTo>
                      <a:pt x="574" y="502"/>
                    </a:lnTo>
                    <a:lnTo>
                      <a:pt x="574" y="502"/>
                    </a:lnTo>
                    <a:lnTo>
                      <a:pt x="578" y="506"/>
                    </a:lnTo>
                    <a:lnTo>
                      <a:pt x="578" y="506"/>
                    </a:lnTo>
                    <a:lnTo>
                      <a:pt x="586" y="512"/>
                    </a:lnTo>
                    <a:lnTo>
                      <a:pt x="586" y="512"/>
                    </a:lnTo>
                    <a:lnTo>
                      <a:pt x="592" y="516"/>
                    </a:lnTo>
                    <a:lnTo>
                      <a:pt x="592" y="516"/>
                    </a:lnTo>
                    <a:lnTo>
                      <a:pt x="590" y="518"/>
                    </a:lnTo>
                    <a:lnTo>
                      <a:pt x="590" y="518"/>
                    </a:lnTo>
                    <a:lnTo>
                      <a:pt x="590" y="524"/>
                    </a:lnTo>
                    <a:lnTo>
                      <a:pt x="590" y="524"/>
                    </a:lnTo>
                    <a:lnTo>
                      <a:pt x="590" y="526"/>
                    </a:lnTo>
                    <a:lnTo>
                      <a:pt x="592" y="530"/>
                    </a:lnTo>
                    <a:lnTo>
                      <a:pt x="592" y="530"/>
                    </a:lnTo>
                    <a:lnTo>
                      <a:pt x="598" y="534"/>
                    </a:lnTo>
                    <a:lnTo>
                      <a:pt x="598" y="534"/>
                    </a:lnTo>
                    <a:lnTo>
                      <a:pt x="598" y="542"/>
                    </a:lnTo>
                    <a:lnTo>
                      <a:pt x="598" y="542"/>
                    </a:lnTo>
                    <a:lnTo>
                      <a:pt x="604" y="560"/>
                    </a:lnTo>
                    <a:lnTo>
                      <a:pt x="604" y="560"/>
                    </a:lnTo>
                    <a:lnTo>
                      <a:pt x="606" y="570"/>
                    </a:lnTo>
                    <a:lnTo>
                      <a:pt x="606" y="570"/>
                    </a:lnTo>
                    <a:lnTo>
                      <a:pt x="608" y="576"/>
                    </a:lnTo>
                    <a:lnTo>
                      <a:pt x="608" y="576"/>
                    </a:lnTo>
                    <a:lnTo>
                      <a:pt x="606" y="580"/>
                    </a:lnTo>
                    <a:lnTo>
                      <a:pt x="606" y="580"/>
                    </a:lnTo>
                    <a:lnTo>
                      <a:pt x="602" y="586"/>
                    </a:lnTo>
                    <a:lnTo>
                      <a:pt x="602" y="586"/>
                    </a:lnTo>
                    <a:lnTo>
                      <a:pt x="600" y="586"/>
                    </a:lnTo>
                    <a:lnTo>
                      <a:pt x="600" y="586"/>
                    </a:lnTo>
                    <a:lnTo>
                      <a:pt x="600" y="588"/>
                    </a:lnTo>
                    <a:lnTo>
                      <a:pt x="602" y="592"/>
                    </a:lnTo>
                    <a:lnTo>
                      <a:pt x="602" y="592"/>
                    </a:lnTo>
                    <a:lnTo>
                      <a:pt x="604" y="598"/>
                    </a:lnTo>
                    <a:lnTo>
                      <a:pt x="604" y="598"/>
                    </a:lnTo>
                    <a:lnTo>
                      <a:pt x="608" y="606"/>
                    </a:lnTo>
                    <a:lnTo>
                      <a:pt x="608" y="606"/>
                    </a:lnTo>
                    <a:lnTo>
                      <a:pt x="610" y="614"/>
                    </a:lnTo>
                    <a:lnTo>
                      <a:pt x="610" y="614"/>
                    </a:lnTo>
                    <a:lnTo>
                      <a:pt x="612" y="620"/>
                    </a:lnTo>
                    <a:lnTo>
                      <a:pt x="612" y="620"/>
                    </a:lnTo>
                    <a:lnTo>
                      <a:pt x="618" y="634"/>
                    </a:lnTo>
                    <a:lnTo>
                      <a:pt x="618" y="634"/>
                    </a:lnTo>
                    <a:lnTo>
                      <a:pt x="620" y="640"/>
                    </a:lnTo>
                    <a:lnTo>
                      <a:pt x="620" y="640"/>
                    </a:lnTo>
                    <a:lnTo>
                      <a:pt x="620" y="642"/>
                    </a:lnTo>
                    <a:lnTo>
                      <a:pt x="620" y="642"/>
                    </a:lnTo>
                    <a:lnTo>
                      <a:pt x="620" y="648"/>
                    </a:lnTo>
                    <a:lnTo>
                      <a:pt x="620" y="648"/>
                    </a:lnTo>
                    <a:lnTo>
                      <a:pt x="620" y="652"/>
                    </a:lnTo>
                    <a:lnTo>
                      <a:pt x="620" y="652"/>
                    </a:lnTo>
                    <a:lnTo>
                      <a:pt x="624" y="662"/>
                    </a:lnTo>
                    <a:lnTo>
                      <a:pt x="624" y="662"/>
                    </a:lnTo>
                    <a:lnTo>
                      <a:pt x="626" y="666"/>
                    </a:lnTo>
                    <a:lnTo>
                      <a:pt x="626" y="666"/>
                    </a:lnTo>
                    <a:lnTo>
                      <a:pt x="630" y="670"/>
                    </a:lnTo>
                    <a:lnTo>
                      <a:pt x="630" y="670"/>
                    </a:lnTo>
                    <a:lnTo>
                      <a:pt x="634" y="672"/>
                    </a:lnTo>
                    <a:lnTo>
                      <a:pt x="634" y="672"/>
                    </a:lnTo>
                    <a:lnTo>
                      <a:pt x="634" y="678"/>
                    </a:lnTo>
                    <a:lnTo>
                      <a:pt x="634" y="678"/>
                    </a:lnTo>
                    <a:lnTo>
                      <a:pt x="636" y="688"/>
                    </a:lnTo>
                    <a:lnTo>
                      <a:pt x="636" y="688"/>
                    </a:lnTo>
                    <a:lnTo>
                      <a:pt x="636" y="692"/>
                    </a:lnTo>
                    <a:lnTo>
                      <a:pt x="636" y="692"/>
                    </a:lnTo>
                    <a:lnTo>
                      <a:pt x="636" y="696"/>
                    </a:lnTo>
                    <a:lnTo>
                      <a:pt x="636" y="696"/>
                    </a:lnTo>
                    <a:lnTo>
                      <a:pt x="636" y="700"/>
                    </a:lnTo>
                    <a:lnTo>
                      <a:pt x="636" y="700"/>
                    </a:lnTo>
                    <a:lnTo>
                      <a:pt x="636" y="704"/>
                    </a:lnTo>
                    <a:lnTo>
                      <a:pt x="636" y="704"/>
                    </a:lnTo>
                    <a:lnTo>
                      <a:pt x="636" y="706"/>
                    </a:lnTo>
                    <a:lnTo>
                      <a:pt x="636" y="706"/>
                    </a:lnTo>
                    <a:lnTo>
                      <a:pt x="636" y="708"/>
                    </a:lnTo>
                    <a:lnTo>
                      <a:pt x="636" y="708"/>
                    </a:lnTo>
                    <a:lnTo>
                      <a:pt x="636" y="712"/>
                    </a:lnTo>
                    <a:lnTo>
                      <a:pt x="636" y="712"/>
                    </a:lnTo>
                    <a:lnTo>
                      <a:pt x="636" y="714"/>
                    </a:lnTo>
                    <a:lnTo>
                      <a:pt x="636" y="714"/>
                    </a:lnTo>
                    <a:lnTo>
                      <a:pt x="636" y="720"/>
                    </a:lnTo>
                    <a:lnTo>
                      <a:pt x="636" y="720"/>
                    </a:lnTo>
                    <a:lnTo>
                      <a:pt x="634" y="724"/>
                    </a:lnTo>
                    <a:lnTo>
                      <a:pt x="634" y="724"/>
                    </a:lnTo>
                    <a:lnTo>
                      <a:pt x="634" y="724"/>
                    </a:lnTo>
                    <a:lnTo>
                      <a:pt x="634" y="724"/>
                    </a:lnTo>
                    <a:lnTo>
                      <a:pt x="634" y="726"/>
                    </a:lnTo>
                    <a:lnTo>
                      <a:pt x="634" y="726"/>
                    </a:lnTo>
                    <a:lnTo>
                      <a:pt x="632" y="728"/>
                    </a:lnTo>
                    <a:lnTo>
                      <a:pt x="632" y="728"/>
                    </a:lnTo>
                    <a:lnTo>
                      <a:pt x="630" y="734"/>
                    </a:lnTo>
                    <a:lnTo>
                      <a:pt x="630" y="734"/>
                    </a:lnTo>
                    <a:lnTo>
                      <a:pt x="630" y="750"/>
                    </a:lnTo>
                    <a:lnTo>
                      <a:pt x="630" y="750"/>
                    </a:lnTo>
                    <a:lnTo>
                      <a:pt x="632" y="756"/>
                    </a:lnTo>
                    <a:lnTo>
                      <a:pt x="632" y="758"/>
                    </a:lnTo>
                    <a:lnTo>
                      <a:pt x="632" y="758"/>
                    </a:lnTo>
                    <a:lnTo>
                      <a:pt x="632" y="758"/>
                    </a:lnTo>
                    <a:lnTo>
                      <a:pt x="632" y="758"/>
                    </a:lnTo>
                    <a:lnTo>
                      <a:pt x="632" y="762"/>
                    </a:lnTo>
                    <a:lnTo>
                      <a:pt x="632" y="762"/>
                    </a:lnTo>
                    <a:lnTo>
                      <a:pt x="632" y="768"/>
                    </a:lnTo>
                    <a:lnTo>
                      <a:pt x="632" y="768"/>
                    </a:lnTo>
                    <a:lnTo>
                      <a:pt x="632" y="770"/>
                    </a:lnTo>
                    <a:lnTo>
                      <a:pt x="636" y="772"/>
                    </a:lnTo>
                    <a:lnTo>
                      <a:pt x="636" y="772"/>
                    </a:lnTo>
                    <a:lnTo>
                      <a:pt x="640" y="774"/>
                    </a:lnTo>
                    <a:lnTo>
                      <a:pt x="640" y="774"/>
                    </a:lnTo>
                    <a:lnTo>
                      <a:pt x="648" y="774"/>
                    </a:lnTo>
                    <a:lnTo>
                      <a:pt x="648" y="774"/>
                    </a:lnTo>
                    <a:lnTo>
                      <a:pt x="668" y="772"/>
                    </a:lnTo>
                    <a:lnTo>
                      <a:pt x="668" y="772"/>
                    </a:lnTo>
                    <a:lnTo>
                      <a:pt x="672" y="772"/>
                    </a:lnTo>
                    <a:lnTo>
                      <a:pt x="674" y="770"/>
                    </a:lnTo>
                    <a:lnTo>
                      <a:pt x="674" y="770"/>
                    </a:lnTo>
                    <a:lnTo>
                      <a:pt x="676" y="766"/>
                    </a:lnTo>
                    <a:lnTo>
                      <a:pt x="676" y="766"/>
                    </a:lnTo>
                    <a:lnTo>
                      <a:pt x="686" y="768"/>
                    </a:lnTo>
                    <a:lnTo>
                      <a:pt x="686" y="768"/>
                    </a:lnTo>
                    <a:lnTo>
                      <a:pt x="692" y="768"/>
                    </a:lnTo>
                    <a:lnTo>
                      <a:pt x="692" y="768"/>
                    </a:lnTo>
                    <a:lnTo>
                      <a:pt x="694" y="770"/>
                    </a:lnTo>
                    <a:lnTo>
                      <a:pt x="700" y="770"/>
                    </a:lnTo>
                    <a:lnTo>
                      <a:pt x="700" y="770"/>
                    </a:lnTo>
                    <a:lnTo>
                      <a:pt x="712" y="770"/>
                    </a:lnTo>
                    <a:lnTo>
                      <a:pt x="726" y="768"/>
                    </a:lnTo>
                    <a:lnTo>
                      <a:pt x="726" y="768"/>
                    </a:lnTo>
                    <a:lnTo>
                      <a:pt x="742" y="764"/>
                    </a:lnTo>
                    <a:lnTo>
                      <a:pt x="760" y="758"/>
                    </a:lnTo>
                    <a:lnTo>
                      <a:pt x="760" y="758"/>
                    </a:lnTo>
                    <a:lnTo>
                      <a:pt x="774" y="750"/>
                    </a:lnTo>
                    <a:lnTo>
                      <a:pt x="780" y="746"/>
                    </a:lnTo>
                    <a:lnTo>
                      <a:pt x="780" y="746"/>
                    </a:lnTo>
                    <a:lnTo>
                      <a:pt x="782" y="744"/>
                    </a:lnTo>
                    <a:lnTo>
                      <a:pt x="782" y="742"/>
                    </a:lnTo>
                    <a:lnTo>
                      <a:pt x="782" y="742"/>
                    </a:lnTo>
                    <a:lnTo>
                      <a:pt x="778" y="742"/>
                    </a:lnTo>
                    <a:lnTo>
                      <a:pt x="778" y="742"/>
                    </a:lnTo>
                    <a:lnTo>
                      <a:pt x="778" y="740"/>
                    </a:lnTo>
                    <a:lnTo>
                      <a:pt x="778" y="740"/>
                    </a:lnTo>
                    <a:lnTo>
                      <a:pt x="778" y="738"/>
                    </a:lnTo>
                    <a:lnTo>
                      <a:pt x="774" y="736"/>
                    </a:lnTo>
                    <a:lnTo>
                      <a:pt x="774" y="736"/>
                    </a:lnTo>
                    <a:lnTo>
                      <a:pt x="770" y="734"/>
                    </a:lnTo>
                    <a:lnTo>
                      <a:pt x="764" y="734"/>
                    </a:lnTo>
                    <a:lnTo>
                      <a:pt x="764" y="734"/>
                    </a:lnTo>
                    <a:lnTo>
                      <a:pt x="754" y="734"/>
                    </a:lnTo>
                    <a:lnTo>
                      <a:pt x="754" y="734"/>
                    </a:lnTo>
                    <a:lnTo>
                      <a:pt x="748" y="734"/>
                    </a:lnTo>
                    <a:lnTo>
                      <a:pt x="748" y="734"/>
                    </a:lnTo>
                    <a:lnTo>
                      <a:pt x="744" y="734"/>
                    </a:lnTo>
                    <a:lnTo>
                      <a:pt x="744" y="734"/>
                    </a:lnTo>
                    <a:lnTo>
                      <a:pt x="740" y="734"/>
                    </a:lnTo>
                    <a:lnTo>
                      <a:pt x="738" y="734"/>
                    </a:lnTo>
                    <a:lnTo>
                      <a:pt x="738" y="734"/>
                    </a:lnTo>
                    <a:lnTo>
                      <a:pt x="730" y="730"/>
                    </a:lnTo>
                    <a:lnTo>
                      <a:pt x="730" y="730"/>
                    </a:lnTo>
                    <a:lnTo>
                      <a:pt x="726" y="728"/>
                    </a:lnTo>
                    <a:lnTo>
                      <a:pt x="726" y="728"/>
                    </a:lnTo>
                    <a:lnTo>
                      <a:pt x="722" y="726"/>
                    </a:lnTo>
                    <a:lnTo>
                      <a:pt x="722" y="726"/>
                    </a:lnTo>
                    <a:lnTo>
                      <a:pt x="720" y="724"/>
                    </a:lnTo>
                    <a:lnTo>
                      <a:pt x="720" y="724"/>
                    </a:lnTo>
                    <a:lnTo>
                      <a:pt x="716" y="722"/>
                    </a:lnTo>
                    <a:lnTo>
                      <a:pt x="716" y="722"/>
                    </a:lnTo>
                    <a:lnTo>
                      <a:pt x="714" y="720"/>
                    </a:lnTo>
                    <a:lnTo>
                      <a:pt x="714" y="720"/>
                    </a:lnTo>
                    <a:lnTo>
                      <a:pt x="712" y="720"/>
                    </a:lnTo>
                    <a:lnTo>
                      <a:pt x="712" y="720"/>
                    </a:lnTo>
                    <a:lnTo>
                      <a:pt x="710" y="718"/>
                    </a:lnTo>
                    <a:lnTo>
                      <a:pt x="710" y="718"/>
                    </a:lnTo>
                    <a:lnTo>
                      <a:pt x="708" y="716"/>
                    </a:lnTo>
                    <a:lnTo>
                      <a:pt x="706" y="714"/>
                    </a:lnTo>
                    <a:lnTo>
                      <a:pt x="706" y="714"/>
                    </a:lnTo>
                    <a:lnTo>
                      <a:pt x="700" y="710"/>
                    </a:lnTo>
                    <a:lnTo>
                      <a:pt x="700" y="710"/>
                    </a:lnTo>
                    <a:lnTo>
                      <a:pt x="696" y="708"/>
                    </a:lnTo>
                    <a:lnTo>
                      <a:pt x="696" y="708"/>
                    </a:lnTo>
                    <a:lnTo>
                      <a:pt x="696" y="708"/>
                    </a:lnTo>
                    <a:lnTo>
                      <a:pt x="696" y="708"/>
                    </a:lnTo>
                    <a:lnTo>
                      <a:pt x="694" y="706"/>
                    </a:lnTo>
                    <a:lnTo>
                      <a:pt x="694" y="706"/>
                    </a:lnTo>
                    <a:lnTo>
                      <a:pt x="692" y="708"/>
                    </a:lnTo>
                    <a:lnTo>
                      <a:pt x="692" y="708"/>
                    </a:lnTo>
                    <a:lnTo>
                      <a:pt x="690" y="708"/>
                    </a:lnTo>
                    <a:lnTo>
                      <a:pt x="690" y="708"/>
                    </a:lnTo>
                    <a:lnTo>
                      <a:pt x="690" y="706"/>
                    </a:lnTo>
                    <a:lnTo>
                      <a:pt x="690" y="706"/>
                    </a:lnTo>
                    <a:lnTo>
                      <a:pt x="688" y="706"/>
                    </a:lnTo>
                    <a:lnTo>
                      <a:pt x="688" y="706"/>
                    </a:lnTo>
                    <a:lnTo>
                      <a:pt x="688" y="704"/>
                    </a:lnTo>
                    <a:lnTo>
                      <a:pt x="688" y="704"/>
                    </a:lnTo>
                    <a:lnTo>
                      <a:pt x="686" y="702"/>
                    </a:lnTo>
                    <a:lnTo>
                      <a:pt x="686" y="702"/>
                    </a:lnTo>
                    <a:lnTo>
                      <a:pt x="684" y="698"/>
                    </a:lnTo>
                    <a:lnTo>
                      <a:pt x="684" y="698"/>
                    </a:lnTo>
                    <a:lnTo>
                      <a:pt x="682" y="696"/>
                    </a:lnTo>
                    <a:lnTo>
                      <a:pt x="682" y="696"/>
                    </a:lnTo>
                    <a:lnTo>
                      <a:pt x="680" y="692"/>
                    </a:lnTo>
                    <a:lnTo>
                      <a:pt x="680" y="692"/>
                    </a:lnTo>
                    <a:lnTo>
                      <a:pt x="680" y="690"/>
                    </a:lnTo>
                    <a:lnTo>
                      <a:pt x="680" y="690"/>
                    </a:lnTo>
                    <a:lnTo>
                      <a:pt x="678" y="688"/>
                    </a:lnTo>
                    <a:lnTo>
                      <a:pt x="678" y="688"/>
                    </a:lnTo>
                    <a:lnTo>
                      <a:pt x="676" y="686"/>
                    </a:lnTo>
                    <a:lnTo>
                      <a:pt x="676" y="686"/>
                    </a:lnTo>
                    <a:lnTo>
                      <a:pt x="676" y="684"/>
                    </a:lnTo>
                    <a:lnTo>
                      <a:pt x="676" y="684"/>
                    </a:lnTo>
                    <a:lnTo>
                      <a:pt x="676" y="682"/>
                    </a:lnTo>
                    <a:lnTo>
                      <a:pt x="676" y="682"/>
                    </a:lnTo>
                    <a:lnTo>
                      <a:pt x="674" y="678"/>
                    </a:lnTo>
                    <a:lnTo>
                      <a:pt x="674" y="678"/>
                    </a:lnTo>
                    <a:lnTo>
                      <a:pt x="672" y="674"/>
                    </a:lnTo>
                    <a:lnTo>
                      <a:pt x="672" y="674"/>
                    </a:lnTo>
                    <a:lnTo>
                      <a:pt x="672" y="672"/>
                    </a:lnTo>
                    <a:lnTo>
                      <a:pt x="672" y="672"/>
                    </a:lnTo>
                    <a:lnTo>
                      <a:pt x="672" y="670"/>
                    </a:lnTo>
                    <a:lnTo>
                      <a:pt x="672" y="670"/>
                    </a:lnTo>
                    <a:lnTo>
                      <a:pt x="670" y="664"/>
                    </a:lnTo>
                    <a:lnTo>
                      <a:pt x="670" y="664"/>
                    </a:lnTo>
                    <a:lnTo>
                      <a:pt x="668" y="662"/>
                    </a:lnTo>
                    <a:lnTo>
                      <a:pt x="668" y="662"/>
                    </a:lnTo>
                    <a:lnTo>
                      <a:pt x="670" y="658"/>
                    </a:lnTo>
                    <a:lnTo>
                      <a:pt x="670" y="658"/>
                    </a:lnTo>
                    <a:lnTo>
                      <a:pt x="668" y="652"/>
                    </a:lnTo>
                    <a:lnTo>
                      <a:pt x="668" y="652"/>
                    </a:lnTo>
                    <a:lnTo>
                      <a:pt x="668" y="646"/>
                    </a:lnTo>
                    <a:lnTo>
                      <a:pt x="668" y="646"/>
                    </a:lnTo>
                    <a:lnTo>
                      <a:pt x="666" y="642"/>
                    </a:lnTo>
                    <a:lnTo>
                      <a:pt x="666" y="642"/>
                    </a:lnTo>
                    <a:lnTo>
                      <a:pt x="666" y="640"/>
                    </a:lnTo>
                    <a:lnTo>
                      <a:pt x="666" y="640"/>
                    </a:lnTo>
                    <a:lnTo>
                      <a:pt x="664" y="630"/>
                    </a:lnTo>
                    <a:lnTo>
                      <a:pt x="664" y="630"/>
                    </a:lnTo>
                    <a:lnTo>
                      <a:pt x="664" y="626"/>
                    </a:lnTo>
                    <a:lnTo>
                      <a:pt x="664" y="626"/>
                    </a:lnTo>
                    <a:lnTo>
                      <a:pt x="664" y="618"/>
                    </a:lnTo>
                    <a:lnTo>
                      <a:pt x="664" y="618"/>
                    </a:lnTo>
                    <a:lnTo>
                      <a:pt x="664" y="612"/>
                    </a:lnTo>
                    <a:lnTo>
                      <a:pt x="664" y="612"/>
                    </a:lnTo>
                    <a:lnTo>
                      <a:pt x="664" y="600"/>
                    </a:lnTo>
                    <a:lnTo>
                      <a:pt x="664" y="600"/>
                    </a:lnTo>
                    <a:lnTo>
                      <a:pt x="664" y="586"/>
                    </a:lnTo>
                    <a:lnTo>
                      <a:pt x="664" y="586"/>
                    </a:lnTo>
                    <a:lnTo>
                      <a:pt x="664" y="576"/>
                    </a:lnTo>
                    <a:lnTo>
                      <a:pt x="664" y="576"/>
                    </a:lnTo>
                    <a:lnTo>
                      <a:pt x="664" y="570"/>
                    </a:lnTo>
                    <a:lnTo>
                      <a:pt x="664" y="570"/>
                    </a:lnTo>
                    <a:lnTo>
                      <a:pt x="666" y="558"/>
                    </a:lnTo>
                    <a:lnTo>
                      <a:pt x="666" y="558"/>
                    </a:lnTo>
                    <a:lnTo>
                      <a:pt x="666" y="552"/>
                    </a:lnTo>
                    <a:lnTo>
                      <a:pt x="666" y="552"/>
                    </a:lnTo>
                    <a:lnTo>
                      <a:pt x="666" y="546"/>
                    </a:lnTo>
                    <a:lnTo>
                      <a:pt x="666" y="546"/>
                    </a:lnTo>
                    <a:lnTo>
                      <a:pt x="666" y="536"/>
                    </a:lnTo>
                    <a:lnTo>
                      <a:pt x="666" y="536"/>
                    </a:lnTo>
                    <a:lnTo>
                      <a:pt x="666" y="522"/>
                    </a:lnTo>
                    <a:lnTo>
                      <a:pt x="666" y="522"/>
                    </a:lnTo>
                    <a:lnTo>
                      <a:pt x="666" y="516"/>
                    </a:lnTo>
                    <a:lnTo>
                      <a:pt x="666" y="516"/>
                    </a:lnTo>
                    <a:lnTo>
                      <a:pt x="670" y="512"/>
                    </a:lnTo>
                    <a:lnTo>
                      <a:pt x="670" y="512"/>
                    </a:lnTo>
                    <a:lnTo>
                      <a:pt x="670" y="506"/>
                    </a:lnTo>
                    <a:lnTo>
                      <a:pt x="670" y="500"/>
                    </a:lnTo>
                    <a:lnTo>
                      <a:pt x="670" y="500"/>
                    </a:lnTo>
                    <a:lnTo>
                      <a:pt x="668" y="494"/>
                    </a:lnTo>
                    <a:lnTo>
                      <a:pt x="668" y="492"/>
                    </a:lnTo>
                    <a:lnTo>
                      <a:pt x="668" y="492"/>
                    </a:lnTo>
                    <a:lnTo>
                      <a:pt x="668" y="486"/>
                    </a:lnTo>
                    <a:lnTo>
                      <a:pt x="668" y="486"/>
                    </a:lnTo>
                    <a:lnTo>
                      <a:pt x="668" y="482"/>
                    </a:lnTo>
                    <a:lnTo>
                      <a:pt x="666" y="480"/>
                    </a:lnTo>
                    <a:lnTo>
                      <a:pt x="666" y="480"/>
                    </a:lnTo>
                    <a:lnTo>
                      <a:pt x="664" y="478"/>
                    </a:lnTo>
                    <a:lnTo>
                      <a:pt x="664" y="478"/>
                    </a:lnTo>
                    <a:lnTo>
                      <a:pt x="660" y="476"/>
                    </a:lnTo>
                    <a:lnTo>
                      <a:pt x="660" y="476"/>
                    </a:lnTo>
                    <a:lnTo>
                      <a:pt x="652" y="468"/>
                    </a:lnTo>
                    <a:lnTo>
                      <a:pt x="652" y="468"/>
                    </a:lnTo>
                    <a:lnTo>
                      <a:pt x="650" y="464"/>
                    </a:lnTo>
                    <a:lnTo>
                      <a:pt x="650" y="464"/>
                    </a:lnTo>
                    <a:lnTo>
                      <a:pt x="644" y="460"/>
                    </a:lnTo>
                    <a:lnTo>
                      <a:pt x="644" y="460"/>
                    </a:lnTo>
                    <a:lnTo>
                      <a:pt x="638" y="456"/>
                    </a:lnTo>
                    <a:lnTo>
                      <a:pt x="638" y="456"/>
                    </a:lnTo>
                    <a:lnTo>
                      <a:pt x="628" y="448"/>
                    </a:lnTo>
                    <a:lnTo>
                      <a:pt x="628" y="448"/>
                    </a:lnTo>
                    <a:lnTo>
                      <a:pt x="620" y="442"/>
                    </a:lnTo>
                    <a:lnTo>
                      <a:pt x="620" y="442"/>
                    </a:lnTo>
                    <a:lnTo>
                      <a:pt x="612" y="438"/>
                    </a:lnTo>
                    <a:lnTo>
                      <a:pt x="612" y="438"/>
                    </a:lnTo>
                    <a:lnTo>
                      <a:pt x="606" y="436"/>
                    </a:lnTo>
                    <a:lnTo>
                      <a:pt x="606" y="436"/>
                    </a:lnTo>
                    <a:lnTo>
                      <a:pt x="596" y="428"/>
                    </a:lnTo>
                    <a:lnTo>
                      <a:pt x="596" y="428"/>
                    </a:lnTo>
                    <a:lnTo>
                      <a:pt x="584" y="422"/>
                    </a:lnTo>
                    <a:lnTo>
                      <a:pt x="584" y="422"/>
                    </a:lnTo>
                    <a:lnTo>
                      <a:pt x="582" y="420"/>
                    </a:lnTo>
                    <a:lnTo>
                      <a:pt x="582" y="420"/>
                    </a:lnTo>
                    <a:lnTo>
                      <a:pt x="580" y="418"/>
                    </a:lnTo>
                    <a:lnTo>
                      <a:pt x="580" y="418"/>
                    </a:lnTo>
                    <a:lnTo>
                      <a:pt x="568" y="410"/>
                    </a:lnTo>
                    <a:lnTo>
                      <a:pt x="568" y="410"/>
                    </a:lnTo>
                    <a:lnTo>
                      <a:pt x="552" y="396"/>
                    </a:lnTo>
                    <a:lnTo>
                      <a:pt x="552" y="396"/>
                    </a:lnTo>
                    <a:lnTo>
                      <a:pt x="546" y="390"/>
                    </a:lnTo>
                    <a:lnTo>
                      <a:pt x="546" y="390"/>
                    </a:lnTo>
                    <a:lnTo>
                      <a:pt x="542" y="388"/>
                    </a:lnTo>
                    <a:lnTo>
                      <a:pt x="542" y="388"/>
                    </a:lnTo>
                    <a:lnTo>
                      <a:pt x="538" y="384"/>
                    </a:lnTo>
                    <a:lnTo>
                      <a:pt x="538" y="384"/>
                    </a:lnTo>
                    <a:lnTo>
                      <a:pt x="540" y="380"/>
                    </a:lnTo>
                    <a:lnTo>
                      <a:pt x="540" y="380"/>
                    </a:lnTo>
                    <a:lnTo>
                      <a:pt x="546" y="374"/>
                    </a:lnTo>
                    <a:lnTo>
                      <a:pt x="546" y="374"/>
                    </a:lnTo>
                    <a:lnTo>
                      <a:pt x="548" y="370"/>
                    </a:lnTo>
                    <a:lnTo>
                      <a:pt x="550" y="364"/>
                    </a:lnTo>
                    <a:lnTo>
                      <a:pt x="550" y="364"/>
                    </a:lnTo>
                    <a:lnTo>
                      <a:pt x="550" y="354"/>
                    </a:lnTo>
                    <a:lnTo>
                      <a:pt x="550" y="354"/>
                    </a:lnTo>
                    <a:lnTo>
                      <a:pt x="552" y="354"/>
                    </a:lnTo>
                    <a:lnTo>
                      <a:pt x="552" y="354"/>
                    </a:lnTo>
                    <a:lnTo>
                      <a:pt x="564" y="354"/>
                    </a:lnTo>
                    <a:lnTo>
                      <a:pt x="564" y="354"/>
                    </a:lnTo>
                    <a:lnTo>
                      <a:pt x="582" y="354"/>
                    </a:lnTo>
                    <a:lnTo>
                      <a:pt x="582" y="354"/>
                    </a:lnTo>
                    <a:lnTo>
                      <a:pt x="594" y="356"/>
                    </a:lnTo>
                    <a:lnTo>
                      <a:pt x="594" y="356"/>
                    </a:lnTo>
                    <a:lnTo>
                      <a:pt x="606" y="358"/>
                    </a:lnTo>
                    <a:lnTo>
                      <a:pt x="606" y="358"/>
                    </a:lnTo>
                    <a:lnTo>
                      <a:pt x="624" y="360"/>
                    </a:lnTo>
                    <a:lnTo>
                      <a:pt x="624" y="360"/>
                    </a:lnTo>
                    <a:lnTo>
                      <a:pt x="636" y="362"/>
                    </a:lnTo>
                    <a:lnTo>
                      <a:pt x="636" y="362"/>
                    </a:lnTo>
                    <a:lnTo>
                      <a:pt x="648" y="364"/>
                    </a:lnTo>
                    <a:lnTo>
                      <a:pt x="648" y="364"/>
                    </a:lnTo>
                    <a:lnTo>
                      <a:pt x="648" y="364"/>
                    </a:lnTo>
                    <a:lnTo>
                      <a:pt x="648" y="364"/>
                    </a:lnTo>
                    <a:lnTo>
                      <a:pt x="650" y="360"/>
                    </a:lnTo>
                    <a:lnTo>
                      <a:pt x="650" y="360"/>
                    </a:lnTo>
                    <a:lnTo>
                      <a:pt x="652" y="352"/>
                    </a:lnTo>
                    <a:lnTo>
                      <a:pt x="652" y="352"/>
                    </a:lnTo>
                    <a:lnTo>
                      <a:pt x="654" y="346"/>
                    </a:lnTo>
                    <a:lnTo>
                      <a:pt x="654" y="346"/>
                    </a:lnTo>
                    <a:lnTo>
                      <a:pt x="656" y="346"/>
                    </a:lnTo>
                    <a:lnTo>
                      <a:pt x="656" y="346"/>
                    </a:lnTo>
                    <a:lnTo>
                      <a:pt x="658" y="344"/>
                    </a:lnTo>
                    <a:lnTo>
                      <a:pt x="658" y="344"/>
                    </a:lnTo>
                    <a:lnTo>
                      <a:pt x="662" y="342"/>
                    </a:lnTo>
                    <a:lnTo>
                      <a:pt x="662" y="342"/>
                    </a:lnTo>
                    <a:lnTo>
                      <a:pt x="664" y="340"/>
                    </a:lnTo>
                    <a:lnTo>
                      <a:pt x="664" y="340"/>
                    </a:lnTo>
                    <a:lnTo>
                      <a:pt x="666" y="334"/>
                    </a:lnTo>
                    <a:lnTo>
                      <a:pt x="666" y="334"/>
                    </a:lnTo>
                    <a:lnTo>
                      <a:pt x="678" y="334"/>
                    </a:lnTo>
                    <a:lnTo>
                      <a:pt x="678" y="334"/>
                    </a:lnTo>
                    <a:lnTo>
                      <a:pt x="690" y="332"/>
                    </a:lnTo>
                    <a:lnTo>
                      <a:pt x="690" y="332"/>
                    </a:lnTo>
                    <a:lnTo>
                      <a:pt x="702" y="328"/>
                    </a:lnTo>
                    <a:lnTo>
                      <a:pt x="702" y="328"/>
                    </a:lnTo>
                    <a:lnTo>
                      <a:pt x="712" y="324"/>
                    </a:lnTo>
                    <a:lnTo>
                      <a:pt x="712" y="324"/>
                    </a:lnTo>
                    <a:lnTo>
                      <a:pt x="718" y="322"/>
                    </a:lnTo>
                    <a:lnTo>
                      <a:pt x="718" y="322"/>
                    </a:lnTo>
                    <a:lnTo>
                      <a:pt x="724" y="320"/>
                    </a:lnTo>
                    <a:lnTo>
                      <a:pt x="724" y="320"/>
                    </a:lnTo>
                    <a:lnTo>
                      <a:pt x="730" y="318"/>
                    </a:lnTo>
                    <a:lnTo>
                      <a:pt x="730" y="318"/>
                    </a:lnTo>
                    <a:lnTo>
                      <a:pt x="734" y="318"/>
                    </a:lnTo>
                    <a:lnTo>
                      <a:pt x="734" y="318"/>
                    </a:lnTo>
                    <a:lnTo>
                      <a:pt x="736" y="316"/>
                    </a:lnTo>
                    <a:lnTo>
                      <a:pt x="736" y="316"/>
                    </a:lnTo>
                    <a:lnTo>
                      <a:pt x="742" y="314"/>
                    </a:lnTo>
                    <a:lnTo>
                      <a:pt x="742" y="314"/>
                    </a:lnTo>
                    <a:lnTo>
                      <a:pt x="744" y="310"/>
                    </a:lnTo>
                    <a:lnTo>
                      <a:pt x="744" y="308"/>
                    </a:lnTo>
                    <a:lnTo>
                      <a:pt x="744" y="308"/>
                    </a:lnTo>
                    <a:lnTo>
                      <a:pt x="740" y="308"/>
                    </a:lnTo>
                    <a:lnTo>
                      <a:pt x="738" y="308"/>
                    </a:lnTo>
                    <a:lnTo>
                      <a:pt x="738" y="308"/>
                    </a:lnTo>
                    <a:lnTo>
                      <a:pt x="732" y="310"/>
                    </a:lnTo>
                    <a:lnTo>
                      <a:pt x="732" y="310"/>
                    </a:lnTo>
                    <a:lnTo>
                      <a:pt x="726" y="310"/>
                    </a:lnTo>
                    <a:lnTo>
                      <a:pt x="726" y="310"/>
                    </a:lnTo>
                    <a:lnTo>
                      <a:pt x="720" y="312"/>
                    </a:lnTo>
                    <a:lnTo>
                      <a:pt x="720" y="312"/>
                    </a:lnTo>
                    <a:lnTo>
                      <a:pt x="716" y="314"/>
                    </a:lnTo>
                    <a:lnTo>
                      <a:pt x="716" y="314"/>
                    </a:lnTo>
                    <a:lnTo>
                      <a:pt x="716" y="310"/>
                    </a:lnTo>
                    <a:lnTo>
                      <a:pt x="716" y="310"/>
                    </a:lnTo>
                    <a:lnTo>
                      <a:pt x="718" y="310"/>
                    </a:lnTo>
                    <a:lnTo>
                      <a:pt x="720" y="308"/>
                    </a:lnTo>
                    <a:lnTo>
                      <a:pt x="720" y="308"/>
                    </a:lnTo>
                    <a:lnTo>
                      <a:pt x="726" y="306"/>
                    </a:lnTo>
                    <a:lnTo>
                      <a:pt x="726" y="306"/>
                    </a:lnTo>
                    <a:lnTo>
                      <a:pt x="732" y="304"/>
                    </a:lnTo>
                    <a:lnTo>
                      <a:pt x="732" y="304"/>
                    </a:lnTo>
                    <a:lnTo>
                      <a:pt x="742" y="300"/>
                    </a:lnTo>
                    <a:lnTo>
                      <a:pt x="742" y="300"/>
                    </a:lnTo>
                    <a:lnTo>
                      <a:pt x="748" y="296"/>
                    </a:lnTo>
                    <a:lnTo>
                      <a:pt x="748" y="296"/>
                    </a:lnTo>
                    <a:lnTo>
                      <a:pt x="750" y="294"/>
                    </a:lnTo>
                    <a:lnTo>
                      <a:pt x="750" y="294"/>
                    </a:lnTo>
                    <a:lnTo>
                      <a:pt x="752" y="292"/>
                    </a:lnTo>
                    <a:lnTo>
                      <a:pt x="750" y="288"/>
                    </a:lnTo>
                    <a:lnTo>
                      <a:pt x="750" y="288"/>
                    </a:lnTo>
                    <a:lnTo>
                      <a:pt x="748" y="288"/>
                    </a:lnTo>
                    <a:lnTo>
                      <a:pt x="746" y="288"/>
                    </a:lnTo>
                    <a:lnTo>
                      <a:pt x="746" y="288"/>
                    </a:lnTo>
                    <a:lnTo>
                      <a:pt x="736" y="292"/>
                    </a:lnTo>
                    <a:lnTo>
                      <a:pt x="736" y="292"/>
                    </a:lnTo>
                    <a:lnTo>
                      <a:pt x="730" y="296"/>
                    </a:lnTo>
                    <a:lnTo>
                      <a:pt x="730" y="296"/>
                    </a:lnTo>
                    <a:lnTo>
                      <a:pt x="724" y="298"/>
                    </a:lnTo>
                    <a:lnTo>
                      <a:pt x="724" y="298"/>
                    </a:lnTo>
                    <a:lnTo>
                      <a:pt x="720" y="300"/>
                    </a:lnTo>
                    <a:lnTo>
                      <a:pt x="720" y="300"/>
                    </a:lnTo>
                    <a:lnTo>
                      <a:pt x="718" y="300"/>
                    </a:lnTo>
                    <a:lnTo>
                      <a:pt x="718" y="300"/>
                    </a:lnTo>
                    <a:lnTo>
                      <a:pt x="716" y="298"/>
                    </a:lnTo>
                    <a:lnTo>
                      <a:pt x="716" y="298"/>
                    </a:lnTo>
                    <a:lnTo>
                      <a:pt x="718" y="296"/>
                    </a:lnTo>
                    <a:lnTo>
                      <a:pt x="718" y="296"/>
                    </a:lnTo>
                    <a:lnTo>
                      <a:pt x="724" y="294"/>
                    </a:lnTo>
                    <a:lnTo>
                      <a:pt x="724" y="294"/>
                    </a:lnTo>
                    <a:lnTo>
                      <a:pt x="730" y="290"/>
                    </a:lnTo>
                    <a:lnTo>
                      <a:pt x="730" y="290"/>
                    </a:lnTo>
                    <a:lnTo>
                      <a:pt x="736" y="286"/>
                    </a:lnTo>
                    <a:lnTo>
                      <a:pt x="736" y="286"/>
                    </a:lnTo>
                    <a:lnTo>
                      <a:pt x="742" y="284"/>
                    </a:lnTo>
                    <a:lnTo>
                      <a:pt x="742" y="284"/>
                    </a:lnTo>
                    <a:lnTo>
                      <a:pt x="746" y="282"/>
                    </a:lnTo>
                    <a:lnTo>
                      <a:pt x="746" y="282"/>
                    </a:lnTo>
                    <a:lnTo>
                      <a:pt x="750" y="278"/>
                    </a:lnTo>
                    <a:lnTo>
                      <a:pt x="750" y="278"/>
                    </a:lnTo>
                    <a:lnTo>
                      <a:pt x="750" y="274"/>
                    </a:lnTo>
                    <a:lnTo>
                      <a:pt x="748" y="272"/>
                    </a:lnTo>
                    <a:lnTo>
                      <a:pt x="748" y="272"/>
                    </a:lnTo>
                    <a:lnTo>
                      <a:pt x="744" y="272"/>
                    </a:lnTo>
                    <a:lnTo>
                      <a:pt x="740" y="274"/>
                    </a:lnTo>
                    <a:lnTo>
                      <a:pt x="740" y="274"/>
                    </a:lnTo>
                    <a:lnTo>
                      <a:pt x="732" y="278"/>
                    </a:lnTo>
                    <a:lnTo>
                      <a:pt x="732" y="278"/>
                    </a:lnTo>
                    <a:lnTo>
                      <a:pt x="726" y="282"/>
                    </a:lnTo>
                    <a:lnTo>
                      <a:pt x="726" y="282"/>
                    </a:lnTo>
                    <a:lnTo>
                      <a:pt x="724" y="284"/>
                    </a:lnTo>
                    <a:lnTo>
                      <a:pt x="724" y="284"/>
                    </a:lnTo>
                    <a:lnTo>
                      <a:pt x="720" y="286"/>
                    </a:lnTo>
                    <a:lnTo>
                      <a:pt x="720" y="286"/>
                    </a:lnTo>
                    <a:lnTo>
                      <a:pt x="718" y="288"/>
                    </a:lnTo>
                    <a:lnTo>
                      <a:pt x="718" y="288"/>
                    </a:lnTo>
                    <a:lnTo>
                      <a:pt x="714" y="290"/>
                    </a:lnTo>
                    <a:lnTo>
                      <a:pt x="714" y="290"/>
                    </a:lnTo>
                    <a:lnTo>
                      <a:pt x="712" y="290"/>
                    </a:lnTo>
                    <a:lnTo>
                      <a:pt x="712" y="288"/>
                    </a:lnTo>
                    <a:lnTo>
                      <a:pt x="712" y="288"/>
                    </a:lnTo>
                    <a:lnTo>
                      <a:pt x="714" y="284"/>
                    </a:lnTo>
                    <a:lnTo>
                      <a:pt x="714" y="284"/>
                    </a:lnTo>
                    <a:lnTo>
                      <a:pt x="718" y="280"/>
                    </a:lnTo>
                    <a:lnTo>
                      <a:pt x="718" y="280"/>
                    </a:lnTo>
                    <a:lnTo>
                      <a:pt x="724" y="276"/>
                    </a:lnTo>
                    <a:lnTo>
                      <a:pt x="724" y="276"/>
                    </a:lnTo>
                    <a:lnTo>
                      <a:pt x="730" y="272"/>
                    </a:lnTo>
                    <a:lnTo>
                      <a:pt x="730" y="272"/>
                    </a:lnTo>
                    <a:lnTo>
                      <a:pt x="738" y="266"/>
                    </a:lnTo>
                    <a:lnTo>
                      <a:pt x="738" y="266"/>
                    </a:lnTo>
                    <a:lnTo>
                      <a:pt x="738" y="262"/>
                    </a:lnTo>
                    <a:lnTo>
                      <a:pt x="736" y="260"/>
                    </a:lnTo>
                    <a:lnTo>
                      <a:pt x="734" y="260"/>
                    </a:lnTo>
                    <a:lnTo>
                      <a:pt x="734" y="260"/>
                    </a:lnTo>
                    <a:lnTo>
                      <a:pt x="730" y="260"/>
                    </a:lnTo>
                    <a:lnTo>
                      <a:pt x="726" y="262"/>
                    </a:lnTo>
                    <a:lnTo>
                      <a:pt x="726" y="262"/>
                    </a:lnTo>
                    <a:lnTo>
                      <a:pt x="722" y="266"/>
                    </a:lnTo>
                    <a:lnTo>
                      <a:pt x="722" y="266"/>
                    </a:lnTo>
                    <a:lnTo>
                      <a:pt x="718" y="268"/>
                    </a:lnTo>
                    <a:lnTo>
                      <a:pt x="718" y="268"/>
                    </a:lnTo>
                    <a:lnTo>
                      <a:pt x="714" y="272"/>
                    </a:lnTo>
                    <a:lnTo>
                      <a:pt x="714" y="272"/>
                    </a:lnTo>
                    <a:lnTo>
                      <a:pt x="706" y="278"/>
                    </a:lnTo>
                    <a:lnTo>
                      <a:pt x="706" y="278"/>
                    </a:lnTo>
                    <a:lnTo>
                      <a:pt x="702" y="282"/>
                    </a:lnTo>
                    <a:lnTo>
                      <a:pt x="702" y="282"/>
                    </a:lnTo>
                    <a:lnTo>
                      <a:pt x="698" y="286"/>
                    </a:lnTo>
                    <a:lnTo>
                      <a:pt x="698" y="286"/>
                    </a:lnTo>
                    <a:lnTo>
                      <a:pt x="696" y="286"/>
                    </a:lnTo>
                    <a:lnTo>
                      <a:pt x="692" y="286"/>
                    </a:lnTo>
                    <a:lnTo>
                      <a:pt x="692" y="286"/>
                    </a:lnTo>
                    <a:lnTo>
                      <a:pt x="686" y="286"/>
                    </a:lnTo>
                    <a:lnTo>
                      <a:pt x="686" y="286"/>
                    </a:lnTo>
                    <a:lnTo>
                      <a:pt x="684" y="284"/>
                    </a:lnTo>
                    <a:lnTo>
                      <a:pt x="684" y="284"/>
                    </a:lnTo>
                    <a:lnTo>
                      <a:pt x="686" y="282"/>
                    </a:lnTo>
                    <a:lnTo>
                      <a:pt x="686" y="282"/>
                    </a:lnTo>
                    <a:lnTo>
                      <a:pt x="686" y="278"/>
                    </a:lnTo>
                    <a:lnTo>
                      <a:pt x="686" y="278"/>
                    </a:lnTo>
                    <a:lnTo>
                      <a:pt x="688" y="274"/>
                    </a:lnTo>
                    <a:lnTo>
                      <a:pt x="688" y="274"/>
                    </a:lnTo>
                    <a:lnTo>
                      <a:pt x="688" y="266"/>
                    </a:lnTo>
                    <a:lnTo>
                      <a:pt x="688" y="266"/>
                    </a:lnTo>
                    <a:lnTo>
                      <a:pt x="688" y="262"/>
                    </a:lnTo>
                    <a:lnTo>
                      <a:pt x="686" y="258"/>
                    </a:lnTo>
                    <a:lnTo>
                      <a:pt x="686" y="258"/>
                    </a:lnTo>
                    <a:lnTo>
                      <a:pt x="684" y="258"/>
                    </a:lnTo>
                    <a:lnTo>
                      <a:pt x="682" y="258"/>
                    </a:lnTo>
                    <a:lnTo>
                      <a:pt x="682" y="258"/>
                    </a:lnTo>
                    <a:lnTo>
                      <a:pt x="680" y="258"/>
                    </a:lnTo>
                    <a:lnTo>
                      <a:pt x="680" y="262"/>
                    </a:lnTo>
                    <a:lnTo>
                      <a:pt x="680" y="262"/>
                    </a:lnTo>
                    <a:lnTo>
                      <a:pt x="680" y="266"/>
                    </a:lnTo>
                    <a:lnTo>
                      <a:pt x="680" y="266"/>
                    </a:lnTo>
                    <a:lnTo>
                      <a:pt x="678" y="274"/>
                    </a:lnTo>
                    <a:lnTo>
                      <a:pt x="678" y="274"/>
                    </a:lnTo>
                    <a:lnTo>
                      <a:pt x="674" y="280"/>
                    </a:lnTo>
                    <a:lnTo>
                      <a:pt x="674" y="280"/>
                    </a:lnTo>
                    <a:lnTo>
                      <a:pt x="670" y="284"/>
                    </a:lnTo>
                    <a:lnTo>
                      <a:pt x="670" y="284"/>
                    </a:lnTo>
                    <a:lnTo>
                      <a:pt x="668" y="288"/>
                    </a:lnTo>
                    <a:lnTo>
                      <a:pt x="666" y="294"/>
                    </a:lnTo>
                    <a:lnTo>
                      <a:pt x="666" y="294"/>
                    </a:lnTo>
                    <a:lnTo>
                      <a:pt x="664" y="300"/>
                    </a:lnTo>
                    <a:lnTo>
                      <a:pt x="664" y="300"/>
                    </a:lnTo>
                    <a:lnTo>
                      <a:pt x="660" y="306"/>
                    </a:lnTo>
                    <a:lnTo>
                      <a:pt x="660" y="306"/>
                    </a:lnTo>
                    <a:lnTo>
                      <a:pt x="656" y="306"/>
                    </a:lnTo>
                    <a:lnTo>
                      <a:pt x="656" y="306"/>
                    </a:lnTo>
                    <a:lnTo>
                      <a:pt x="654" y="306"/>
                    </a:lnTo>
                    <a:lnTo>
                      <a:pt x="654" y="306"/>
                    </a:lnTo>
                    <a:lnTo>
                      <a:pt x="652" y="306"/>
                    </a:lnTo>
                    <a:lnTo>
                      <a:pt x="652" y="306"/>
                    </a:lnTo>
                    <a:lnTo>
                      <a:pt x="648" y="306"/>
                    </a:lnTo>
                    <a:lnTo>
                      <a:pt x="648" y="306"/>
                    </a:lnTo>
                    <a:lnTo>
                      <a:pt x="634" y="306"/>
                    </a:lnTo>
                    <a:lnTo>
                      <a:pt x="634" y="306"/>
                    </a:lnTo>
                    <a:lnTo>
                      <a:pt x="624" y="306"/>
                    </a:lnTo>
                    <a:lnTo>
                      <a:pt x="624" y="306"/>
                    </a:lnTo>
                    <a:lnTo>
                      <a:pt x="614" y="308"/>
                    </a:lnTo>
                    <a:lnTo>
                      <a:pt x="614" y="308"/>
                    </a:lnTo>
                    <a:lnTo>
                      <a:pt x="610" y="310"/>
                    </a:lnTo>
                    <a:lnTo>
                      <a:pt x="610" y="310"/>
                    </a:lnTo>
                    <a:lnTo>
                      <a:pt x="608" y="308"/>
                    </a:lnTo>
                    <a:lnTo>
                      <a:pt x="608" y="308"/>
                    </a:lnTo>
                    <a:lnTo>
                      <a:pt x="604" y="306"/>
                    </a:lnTo>
                    <a:lnTo>
                      <a:pt x="604" y="306"/>
                    </a:lnTo>
                    <a:lnTo>
                      <a:pt x="598" y="304"/>
                    </a:lnTo>
                    <a:lnTo>
                      <a:pt x="594" y="304"/>
                    </a:lnTo>
                    <a:lnTo>
                      <a:pt x="594" y="304"/>
                    </a:lnTo>
                    <a:lnTo>
                      <a:pt x="590" y="304"/>
                    </a:lnTo>
                    <a:lnTo>
                      <a:pt x="588" y="306"/>
                    </a:lnTo>
                    <a:lnTo>
                      <a:pt x="588" y="306"/>
                    </a:lnTo>
                    <a:lnTo>
                      <a:pt x="584" y="308"/>
                    </a:lnTo>
                    <a:lnTo>
                      <a:pt x="584" y="308"/>
                    </a:lnTo>
                    <a:lnTo>
                      <a:pt x="580" y="306"/>
                    </a:lnTo>
                    <a:lnTo>
                      <a:pt x="580" y="306"/>
                    </a:lnTo>
                    <a:lnTo>
                      <a:pt x="574" y="304"/>
                    </a:lnTo>
                    <a:lnTo>
                      <a:pt x="574" y="304"/>
                    </a:lnTo>
                    <a:lnTo>
                      <a:pt x="572" y="302"/>
                    </a:lnTo>
                    <a:lnTo>
                      <a:pt x="572" y="302"/>
                    </a:lnTo>
                    <a:lnTo>
                      <a:pt x="570" y="300"/>
                    </a:lnTo>
                    <a:lnTo>
                      <a:pt x="570" y="300"/>
                    </a:lnTo>
                    <a:lnTo>
                      <a:pt x="568" y="300"/>
                    </a:lnTo>
                    <a:lnTo>
                      <a:pt x="568" y="300"/>
                    </a:lnTo>
                    <a:lnTo>
                      <a:pt x="570" y="294"/>
                    </a:lnTo>
                    <a:lnTo>
                      <a:pt x="570" y="294"/>
                    </a:lnTo>
                    <a:lnTo>
                      <a:pt x="572" y="286"/>
                    </a:lnTo>
                    <a:lnTo>
                      <a:pt x="572" y="286"/>
                    </a:lnTo>
                    <a:lnTo>
                      <a:pt x="572" y="280"/>
                    </a:lnTo>
                    <a:lnTo>
                      <a:pt x="572" y="280"/>
                    </a:lnTo>
                    <a:lnTo>
                      <a:pt x="574" y="270"/>
                    </a:lnTo>
                    <a:lnTo>
                      <a:pt x="574" y="270"/>
                    </a:lnTo>
                    <a:lnTo>
                      <a:pt x="572" y="262"/>
                    </a:lnTo>
                    <a:lnTo>
                      <a:pt x="572" y="262"/>
                    </a:lnTo>
                    <a:lnTo>
                      <a:pt x="572" y="252"/>
                    </a:lnTo>
                    <a:lnTo>
                      <a:pt x="572" y="252"/>
                    </a:lnTo>
                    <a:lnTo>
                      <a:pt x="572" y="248"/>
                    </a:lnTo>
                    <a:lnTo>
                      <a:pt x="572" y="248"/>
                    </a:lnTo>
                    <a:lnTo>
                      <a:pt x="574" y="234"/>
                    </a:lnTo>
                    <a:lnTo>
                      <a:pt x="574" y="234"/>
                    </a:lnTo>
                    <a:lnTo>
                      <a:pt x="574" y="222"/>
                    </a:lnTo>
                    <a:lnTo>
                      <a:pt x="574" y="222"/>
                    </a:lnTo>
                    <a:lnTo>
                      <a:pt x="572" y="212"/>
                    </a:lnTo>
                    <a:lnTo>
                      <a:pt x="572" y="212"/>
                    </a:lnTo>
                    <a:lnTo>
                      <a:pt x="570" y="204"/>
                    </a:lnTo>
                    <a:lnTo>
                      <a:pt x="570" y="204"/>
                    </a:lnTo>
                    <a:lnTo>
                      <a:pt x="570" y="200"/>
                    </a:lnTo>
                    <a:lnTo>
                      <a:pt x="570" y="200"/>
                    </a:lnTo>
                    <a:lnTo>
                      <a:pt x="568" y="194"/>
                    </a:lnTo>
                    <a:lnTo>
                      <a:pt x="568" y="194"/>
                    </a:lnTo>
                    <a:lnTo>
                      <a:pt x="566" y="182"/>
                    </a:lnTo>
                    <a:lnTo>
                      <a:pt x="566" y="182"/>
                    </a:lnTo>
                    <a:lnTo>
                      <a:pt x="562" y="166"/>
                    </a:lnTo>
                    <a:lnTo>
                      <a:pt x="562" y="166"/>
                    </a:lnTo>
                    <a:lnTo>
                      <a:pt x="560" y="156"/>
                    </a:lnTo>
                    <a:lnTo>
                      <a:pt x="560" y="156"/>
                    </a:lnTo>
                    <a:lnTo>
                      <a:pt x="560" y="150"/>
                    </a:lnTo>
                    <a:lnTo>
                      <a:pt x="560" y="150"/>
                    </a:lnTo>
                    <a:lnTo>
                      <a:pt x="558" y="144"/>
                    </a:lnTo>
                    <a:lnTo>
                      <a:pt x="558" y="142"/>
                    </a:lnTo>
                    <a:lnTo>
                      <a:pt x="558" y="142"/>
                    </a:lnTo>
                    <a:lnTo>
                      <a:pt x="560" y="142"/>
                    </a:lnTo>
                    <a:lnTo>
                      <a:pt x="560" y="142"/>
                    </a:lnTo>
                    <a:lnTo>
                      <a:pt x="562" y="140"/>
                    </a:lnTo>
                    <a:lnTo>
                      <a:pt x="562" y="138"/>
                    </a:lnTo>
                    <a:lnTo>
                      <a:pt x="562" y="138"/>
                    </a:lnTo>
                    <a:lnTo>
                      <a:pt x="564" y="138"/>
                    </a:lnTo>
                    <a:lnTo>
                      <a:pt x="564" y="138"/>
                    </a:lnTo>
                    <a:lnTo>
                      <a:pt x="566" y="138"/>
                    </a:lnTo>
                    <a:lnTo>
                      <a:pt x="566" y="138"/>
                    </a:lnTo>
                    <a:lnTo>
                      <a:pt x="572" y="138"/>
                    </a:lnTo>
                    <a:lnTo>
                      <a:pt x="572" y="138"/>
                    </a:lnTo>
                    <a:lnTo>
                      <a:pt x="576" y="138"/>
                    </a:lnTo>
                    <a:lnTo>
                      <a:pt x="576" y="138"/>
                    </a:lnTo>
                    <a:lnTo>
                      <a:pt x="582" y="138"/>
                    </a:lnTo>
                    <a:lnTo>
                      <a:pt x="582" y="138"/>
                    </a:lnTo>
                    <a:lnTo>
                      <a:pt x="588" y="136"/>
                    </a:lnTo>
                    <a:lnTo>
                      <a:pt x="588" y="136"/>
                    </a:lnTo>
                    <a:lnTo>
                      <a:pt x="590" y="136"/>
                    </a:lnTo>
                    <a:lnTo>
                      <a:pt x="592" y="132"/>
                    </a:lnTo>
                    <a:lnTo>
                      <a:pt x="592" y="132"/>
                    </a:lnTo>
                    <a:lnTo>
                      <a:pt x="592" y="128"/>
                    </a:lnTo>
                    <a:lnTo>
                      <a:pt x="592" y="128"/>
                    </a:lnTo>
                    <a:lnTo>
                      <a:pt x="594" y="126"/>
                    </a:lnTo>
                    <a:lnTo>
                      <a:pt x="594" y="126"/>
                    </a:lnTo>
                    <a:lnTo>
                      <a:pt x="598" y="124"/>
                    </a:lnTo>
                    <a:lnTo>
                      <a:pt x="598" y="124"/>
                    </a:lnTo>
                    <a:lnTo>
                      <a:pt x="598" y="122"/>
                    </a:lnTo>
                    <a:lnTo>
                      <a:pt x="598" y="120"/>
                    </a:lnTo>
                    <a:lnTo>
                      <a:pt x="598" y="120"/>
                    </a:lnTo>
                    <a:lnTo>
                      <a:pt x="596" y="118"/>
                    </a:lnTo>
                    <a:lnTo>
                      <a:pt x="596" y="118"/>
                    </a:lnTo>
                    <a:lnTo>
                      <a:pt x="600" y="116"/>
                    </a:lnTo>
                    <a:lnTo>
                      <a:pt x="600" y="116"/>
                    </a:lnTo>
                    <a:lnTo>
                      <a:pt x="604" y="116"/>
                    </a:lnTo>
                    <a:lnTo>
                      <a:pt x="604" y="116"/>
                    </a:lnTo>
                    <a:lnTo>
                      <a:pt x="606" y="114"/>
                    </a:lnTo>
                    <a:lnTo>
                      <a:pt x="608" y="112"/>
                    </a:lnTo>
                    <a:lnTo>
                      <a:pt x="608" y="112"/>
                    </a:lnTo>
                    <a:lnTo>
                      <a:pt x="608" y="108"/>
                    </a:lnTo>
                    <a:lnTo>
                      <a:pt x="608" y="108"/>
                    </a:lnTo>
                    <a:lnTo>
                      <a:pt x="610" y="106"/>
                    </a:lnTo>
                    <a:lnTo>
                      <a:pt x="612" y="106"/>
                    </a:lnTo>
                    <a:lnTo>
                      <a:pt x="612" y="106"/>
                    </a:lnTo>
                    <a:lnTo>
                      <a:pt x="616" y="106"/>
                    </a:lnTo>
                    <a:lnTo>
                      <a:pt x="616" y="106"/>
                    </a:lnTo>
                    <a:lnTo>
                      <a:pt x="618" y="106"/>
                    </a:lnTo>
                    <a:lnTo>
                      <a:pt x="620" y="106"/>
                    </a:lnTo>
                    <a:lnTo>
                      <a:pt x="620" y="106"/>
                    </a:lnTo>
                    <a:lnTo>
                      <a:pt x="620" y="102"/>
                    </a:lnTo>
                    <a:lnTo>
                      <a:pt x="620" y="98"/>
                    </a:lnTo>
                    <a:lnTo>
                      <a:pt x="620" y="98"/>
                    </a:lnTo>
                    <a:lnTo>
                      <a:pt x="618" y="90"/>
                    </a:lnTo>
                    <a:lnTo>
                      <a:pt x="618" y="90"/>
                    </a:lnTo>
                    <a:lnTo>
                      <a:pt x="616" y="84"/>
                    </a:lnTo>
                    <a:lnTo>
                      <a:pt x="616" y="84"/>
                    </a:lnTo>
                    <a:lnTo>
                      <a:pt x="616" y="82"/>
                    </a:lnTo>
                    <a:lnTo>
                      <a:pt x="616" y="82"/>
                    </a:lnTo>
                    <a:lnTo>
                      <a:pt x="616" y="78"/>
                    </a:lnTo>
                    <a:lnTo>
                      <a:pt x="620" y="76"/>
                    </a:lnTo>
                    <a:lnTo>
                      <a:pt x="620" y="76"/>
                    </a:lnTo>
                    <a:lnTo>
                      <a:pt x="620" y="74"/>
                    </a:lnTo>
                    <a:lnTo>
                      <a:pt x="620" y="74"/>
                    </a:lnTo>
                    <a:lnTo>
                      <a:pt x="622" y="70"/>
                    </a:lnTo>
                    <a:lnTo>
                      <a:pt x="622" y="70"/>
                    </a:lnTo>
                    <a:lnTo>
                      <a:pt x="620" y="68"/>
                    </a:lnTo>
                    <a:lnTo>
                      <a:pt x="620" y="68"/>
                    </a:lnTo>
                    <a:lnTo>
                      <a:pt x="620" y="68"/>
                    </a:lnTo>
                    <a:lnTo>
                      <a:pt x="620" y="66"/>
                    </a:lnTo>
                    <a:lnTo>
                      <a:pt x="620" y="66"/>
                    </a:lnTo>
                    <a:lnTo>
                      <a:pt x="620" y="62"/>
                    </a:lnTo>
                    <a:lnTo>
                      <a:pt x="620" y="62"/>
                    </a:lnTo>
                    <a:lnTo>
                      <a:pt x="622" y="60"/>
                    </a:lnTo>
                    <a:lnTo>
                      <a:pt x="622" y="60"/>
                    </a:lnTo>
                    <a:lnTo>
                      <a:pt x="622" y="58"/>
                    </a:lnTo>
                    <a:lnTo>
                      <a:pt x="622" y="58"/>
                    </a:lnTo>
                    <a:lnTo>
                      <a:pt x="622" y="56"/>
                    </a:lnTo>
                    <a:lnTo>
                      <a:pt x="622" y="56"/>
                    </a:lnTo>
                    <a:lnTo>
                      <a:pt x="622" y="52"/>
                    </a:lnTo>
                    <a:lnTo>
                      <a:pt x="622" y="52"/>
                    </a:lnTo>
                    <a:lnTo>
                      <a:pt x="622" y="50"/>
                    </a:lnTo>
                    <a:lnTo>
                      <a:pt x="622" y="50"/>
                    </a:lnTo>
                    <a:lnTo>
                      <a:pt x="620" y="46"/>
                    </a:lnTo>
                    <a:lnTo>
                      <a:pt x="620" y="46"/>
                    </a:lnTo>
                    <a:lnTo>
                      <a:pt x="622" y="46"/>
                    </a:lnTo>
                    <a:lnTo>
                      <a:pt x="622" y="46"/>
                    </a:lnTo>
                    <a:lnTo>
                      <a:pt x="624" y="46"/>
                    </a:lnTo>
                    <a:lnTo>
                      <a:pt x="626" y="44"/>
                    </a:lnTo>
                    <a:lnTo>
                      <a:pt x="626" y="44"/>
                    </a:lnTo>
                    <a:lnTo>
                      <a:pt x="626" y="38"/>
                    </a:lnTo>
                    <a:lnTo>
                      <a:pt x="624" y="32"/>
                    </a:lnTo>
                    <a:lnTo>
                      <a:pt x="624" y="32"/>
                    </a:lnTo>
                    <a:lnTo>
                      <a:pt x="620" y="24"/>
                    </a:lnTo>
                    <a:lnTo>
                      <a:pt x="620" y="24"/>
                    </a:lnTo>
                    <a:lnTo>
                      <a:pt x="614" y="18"/>
                    </a:lnTo>
                    <a:lnTo>
                      <a:pt x="614" y="18"/>
                    </a:lnTo>
                    <a:lnTo>
                      <a:pt x="606" y="12"/>
                    </a:lnTo>
                    <a:lnTo>
                      <a:pt x="606" y="12"/>
                    </a:lnTo>
                    <a:lnTo>
                      <a:pt x="600" y="10"/>
                    </a:lnTo>
                    <a:lnTo>
                      <a:pt x="600" y="10"/>
                    </a:lnTo>
                    <a:lnTo>
                      <a:pt x="594" y="8"/>
                    </a:lnTo>
                    <a:lnTo>
                      <a:pt x="594" y="8"/>
                    </a:lnTo>
                    <a:lnTo>
                      <a:pt x="588" y="4"/>
                    </a:lnTo>
                    <a:lnTo>
                      <a:pt x="588" y="4"/>
                    </a:lnTo>
                    <a:lnTo>
                      <a:pt x="582" y="2"/>
                    </a:lnTo>
                    <a:lnTo>
                      <a:pt x="582" y="2"/>
                    </a:lnTo>
                    <a:lnTo>
                      <a:pt x="576" y="0"/>
                    </a:lnTo>
                    <a:lnTo>
                      <a:pt x="576" y="0"/>
                    </a:lnTo>
                    <a:lnTo>
                      <a:pt x="572" y="0"/>
                    </a:lnTo>
                    <a:lnTo>
                      <a:pt x="572" y="0"/>
                    </a:lnTo>
                    <a:lnTo>
                      <a:pt x="566" y="0"/>
                    </a:lnTo>
                    <a:lnTo>
                      <a:pt x="566" y="0"/>
                    </a:lnTo>
                    <a:lnTo>
                      <a:pt x="558" y="0"/>
                    </a:lnTo>
                    <a:lnTo>
                      <a:pt x="558" y="0"/>
                    </a:lnTo>
                    <a:lnTo>
                      <a:pt x="548" y="4"/>
                    </a:lnTo>
                    <a:lnTo>
                      <a:pt x="548" y="4"/>
                    </a:lnTo>
                    <a:lnTo>
                      <a:pt x="542" y="6"/>
                    </a:lnTo>
                    <a:lnTo>
                      <a:pt x="540" y="10"/>
                    </a:lnTo>
                    <a:lnTo>
                      <a:pt x="540" y="10"/>
                    </a:lnTo>
                    <a:lnTo>
                      <a:pt x="534" y="12"/>
                    </a:lnTo>
                    <a:lnTo>
                      <a:pt x="534" y="12"/>
                    </a:lnTo>
                    <a:lnTo>
                      <a:pt x="532" y="16"/>
                    </a:lnTo>
                    <a:lnTo>
                      <a:pt x="532" y="16"/>
                    </a:lnTo>
                    <a:lnTo>
                      <a:pt x="526" y="22"/>
                    </a:lnTo>
                    <a:lnTo>
                      <a:pt x="526" y="22"/>
                    </a:lnTo>
                    <a:lnTo>
                      <a:pt x="524" y="28"/>
                    </a:lnTo>
                    <a:lnTo>
                      <a:pt x="524" y="28"/>
                    </a:lnTo>
                    <a:lnTo>
                      <a:pt x="524" y="30"/>
                    </a:lnTo>
                    <a:lnTo>
                      <a:pt x="524" y="30"/>
                    </a:lnTo>
                    <a:lnTo>
                      <a:pt x="522" y="32"/>
                    </a:lnTo>
                    <a:lnTo>
                      <a:pt x="522" y="32"/>
                    </a:lnTo>
                    <a:lnTo>
                      <a:pt x="520" y="36"/>
                    </a:lnTo>
                    <a:lnTo>
                      <a:pt x="520" y="38"/>
                    </a:lnTo>
                    <a:lnTo>
                      <a:pt x="520" y="38"/>
                    </a:lnTo>
                    <a:lnTo>
                      <a:pt x="518" y="40"/>
                    </a:lnTo>
                    <a:lnTo>
                      <a:pt x="518" y="40"/>
                    </a:lnTo>
                    <a:lnTo>
                      <a:pt x="516" y="42"/>
                    </a:lnTo>
                    <a:lnTo>
                      <a:pt x="516" y="42"/>
                    </a:lnTo>
                    <a:lnTo>
                      <a:pt x="514" y="50"/>
                    </a:lnTo>
                    <a:lnTo>
                      <a:pt x="514" y="50"/>
                    </a:lnTo>
                    <a:lnTo>
                      <a:pt x="514" y="52"/>
                    </a:lnTo>
                    <a:lnTo>
                      <a:pt x="514" y="52"/>
                    </a:lnTo>
                    <a:lnTo>
                      <a:pt x="512" y="54"/>
                    </a:lnTo>
                    <a:lnTo>
                      <a:pt x="512" y="54"/>
                    </a:lnTo>
                    <a:lnTo>
                      <a:pt x="512" y="58"/>
                    </a:lnTo>
                    <a:lnTo>
                      <a:pt x="512" y="58"/>
                    </a:lnTo>
                    <a:lnTo>
                      <a:pt x="512" y="60"/>
                    </a:lnTo>
                    <a:lnTo>
                      <a:pt x="512" y="60"/>
                    </a:lnTo>
                    <a:lnTo>
                      <a:pt x="512" y="64"/>
                    </a:lnTo>
                    <a:lnTo>
                      <a:pt x="512" y="64"/>
                    </a:lnTo>
                    <a:lnTo>
                      <a:pt x="512" y="66"/>
                    </a:lnTo>
                    <a:lnTo>
                      <a:pt x="512" y="66"/>
                    </a:lnTo>
                    <a:lnTo>
                      <a:pt x="510" y="70"/>
                    </a:lnTo>
                    <a:lnTo>
                      <a:pt x="510" y="70"/>
                    </a:lnTo>
                    <a:lnTo>
                      <a:pt x="510" y="72"/>
                    </a:lnTo>
                    <a:lnTo>
                      <a:pt x="510" y="72"/>
                    </a:lnTo>
                    <a:lnTo>
                      <a:pt x="510" y="74"/>
                    </a:lnTo>
                    <a:lnTo>
                      <a:pt x="510" y="74"/>
                    </a:lnTo>
                    <a:lnTo>
                      <a:pt x="510" y="76"/>
                    </a:lnTo>
                    <a:lnTo>
                      <a:pt x="510" y="76"/>
                    </a:lnTo>
                    <a:lnTo>
                      <a:pt x="512" y="80"/>
                    </a:lnTo>
                    <a:lnTo>
                      <a:pt x="512" y="80"/>
                    </a:lnTo>
                    <a:lnTo>
                      <a:pt x="514" y="82"/>
                    </a:lnTo>
                    <a:lnTo>
                      <a:pt x="514" y="82"/>
                    </a:lnTo>
                    <a:lnTo>
                      <a:pt x="516" y="84"/>
                    </a:lnTo>
                    <a:lnTo>
                      <a:pt x="516" y="84"/>
                    </a:lnTo>
                    <a:lnTo>
                      <a:pt x="516" y="86"/>
                    </a:lnTo>
                    <a:lnTo>
                      <a:pt x="516" y="86"/>
                    </a:lnTo>
                    <a:lnTo>
                      <a:pt x="512" y="88"/>
                    </a:lnTo>
                    <a:lnTo>
                      <a:pt x="512" y="88"/>
                    </a:lnTo>
                    <a:lnTo>
                      <a:pt x="508" y="92"/>
                    </a:lnTo>
                    <a:lnTo>
                      <a:pt x="508" y="92"/>
                    </a:lnTo>
                    <a:lnTo>
                      <a:pt x="502" y="86"/>
                    </a:lnTo>
                    <a:lnTo>
                      <a:pt x="502" y="86"/>
                    </a:lnTo>
                    <a:lnTo>
                      <a:pt x="494" y="80"/>
                    </a:lnTo>
                    <a:lnTo>
                      <a:pt x="494" y="80"/>
                    </a:lnTo>
                    <a:lnTo>
                      <a:pt x="490" y="78"/>
                    </a:lnTo>
                    <a:lnTo>
                      <a:pt x="490" y="78"/>
                    </a:lnTo>
                    <a:lnTo>
                      <a:pt x="484" y="76"/>
                    </a:lnTo>
                    <a:lnTo>
                      <a:pt x="484" y="76"/>
                    </a:lnTo>
                    <a:lnTo>
                      <a:pt x="478" y="76"/>
                    </a:lnTo>
                    <a:lnTo>
                      <a:pt x="478" y="76"/>
                    </a:lnTo>
                    <a:lnTo>
                      <a:pt x="468" y="74"/>
                    </a:lnTo>
                    <a:lnTo>
                      <a:pt x="468" y="74"/>
                    </a:lnTo>
                    <a:lnTo>
                      <a:pt x="458" y="76"/>
                    </a:lnTo>
                    <a:lnTo>
                      <a:pt x="458" y="76"/>
                    </a:lnTo>
                    <a:lnTo>
                      <a:pt x="450" y="78"/>
                    </a:lnTo>
                    <a:lnTo>
                      <a:pt x="450" y="78"/>
                    </a:lnTo>
                    <a:lnTo>
                      <a:pt x="442" y="82"/>
                    </a:lnTo>
                    <a:lnTo>
                      <a:pt x="442" y="82"/>
                    </a:lnTo>
                    <a:lnTo>
                      <a:pt x="436" y="84"/>
                    </a:lnTo>
                    <a:lnTo>
                      <a:pt x="436" y="84"/>
                    </a:lnTo>
                    <a:lnTo>
                      <a:pt x="432" y="88"/>
                    </a:lnTo>
                    <a:lnTo>
                      <a:pt x="432" y="88"/>
                    </a:lnTo>
                    <a:lnTo>
                      <a:pt x="430" y="92"/>
                    </a:lnTo>
                    <a:lnTo>
                      <a:pt x="430" y="92"/>
                    </a:lnTo>
                    <a:lnTo>
                      <a:pt x="426" y="92"/>
                    </a:lnTo>
                    <a:lnTo>
                      <a:pt x="426" y="92"/>
                    </a:lnTo>
                    <a:lnTo>
                      <a:pt x="420" y="92"/>
                    </a:lnTo>
                    <a:lnTo>
                      <a:pt x="420" y="92"/>
                    </a:lnTo>
                    <a:lnTo>
                      <a:pt x="416" y="92"/>
                    </a:lnTo>
                    <a:lnTo>
                      <a:pt x="416" y="92"/>
                    </a:lnTo>
                    <a:lnTo>
                      <a:pt x="412" y="92"/>
                    </a:lnTo>
                    <a:lnTo>
                      <a:pt x="412" y="92"/>
                    </a:lnTo>
                    <a:lnTo>
                      <a:pt x="404" y="94"/>
                    </a:lnTo>
                    <a:lnTo>
                      <a:pt x="404" y="94"/>
                    </a:lnTo>
                    <a:lnTo>
                      <a:pt x="400" y="96"/>
                    </a:lnTo>
                    <a:lnTo>
                      <a:pt x="400" y="96"/>
                    </a:lnTo>
                    <a:lnTo>
                      <a:pt x="396" y="96"/>
                    </a:lnTo>
                    <a:lnTo>
                      <a:pt x="396" y="96"/>
                    </a:lnTo>
                    <a:lnTo>
                      <a:pt x="392" y="96"/>
                    </a:lnTo>
                    <a:lnTo>
                      <a:pt x="392" y="96"/>
                    </a:lnTo>
                    <a:lnTo>
                      <a:pt x="386" y="94"/>
                    </a:lnTo>
                    <a:lnTo>
                      <a:pt x="386" y="94"/>
                    </a:lnTo>
                    <a:lnTo>
                      <a:pt x="378" y="94"/>
                    </a:lnTo>
                    <a:lnTo>
                      <a:pt x="378" y="94"/>
                    </a:lnTo>
                    <a:lnTo>
                      <a:pt x="372" y="94"/>
                    </a:lnTo>
                    <a:lnTo>
                      <a:pt x="372" y="94"/>
                    </a:lnTo>
                    <a:lnTo>
                      <a:pt x="364" y="94"/>
                    </a:lnTo>
                    <a:lnTo>
                      <a:pt x="364" y="94"/>
                    </a:lnTo>
                    <a:lnTo>
                      <a:pt x="356" y="94"/>
                    </a:lnTo>
                    <a:lnTo>
                      <a:pt x="356" y="94"/>
                    </a:lnTo>
                    <a:lnTo>
                      <a:pt x="352" y="96"/>
                    </a:lnTo>
                    <a:lnTo>
                      <a:pt x="352" y="96"/>
                    </a:lnTo>
                    <a:lnTo>
                      <a:pt x="340" y="96"/>
                    </a:lnTo>
                    <a:lnTo>
                      <a:pt x="340" y="96"/>
                    </a:lnTo>
                    <a:lnTo>
                      <a:pt x="332" y="98"/>
                    </a:lnTo>
                    <a:lnTo>
                      <a:pt x="326" y="100"/>
                    </a:lnTo>
                    <a:lnTo>
                      <a:pt x="326" y="100"/>
                    </a:lnTo>
                    <a:lnTo>
                      <a:pt x="318" y="108"/>
                    </a:lnTo>
                    <a:lnTo>
                      <a:pt x="308" y="118"/>
                    </a:lnTo>
                    <a:lnTo>
                      <a:pt x="308" y="118"/>
                    </a:lnTo>
                    <a:lnTo>
                      <a:pt x="284" y="144"/>
                    </a:lnTo>
                    <a:lnTo>
                      <a:pt x="284" y="144"/>
                    </a:lnTo>
                    <a:lnTo>
                      <a:pt x="272" y="158"/>
                    </a:lnTo>
                    <a:lnTo>
                      <a:pt x="272" y="158"/>
                    </a:lnTo>
                    <a:lnTo>
                      <a:pt x="264" y="168"/>
                    </a:lnTo>
                    <a:lnTo>
                      <a:pt x="264" y="168"/>
                    </a:lnTo>
                    <a:lnTo>
                      <a:pt x="256" y="178"/>
                    </a:lnTo>
                    <a:lnTo>
                      <a:pt x="256" y="178"/>
                    </a:lnTo>
                    <a:lnTo>
                      <a:pt x="244" y="192"/>
                    </a:lnTo>
                    <a:lnTo>
                      <a:pt x="244" y="192"/>
                    </a:lnTo>
                    <a:lnTo>
                      <a:pt x="236" y="204"/>
                    </a:lnTo>
                    <a:lnTo>
                      <a:pt x="236" y="204"/>
                    </a:lnTo>
                    <a:lnTo>
                      <a:pt x="232" y="206"/>
                    </a:lnTo>
                    <a:lnTo>
                      <a:pt x="232" y="206"/>
                    </a:lnTo>
                    <a:lnTo>
                      <a:pt x="228" y="212"/>
                    </a:lnTo>
                    <a:lnTo>
                      <a:pt x="228" y="212"/>
                    </a:lnTo>
                    <a:lnTo>
                      <a:pt x="222" y="216"/>
                    </a:lnTo>
                    <a:lnTo>
                      <a:pt x="222" y="216"/>
                    </a:lnTo>
                    <a:lnTo>
                      <a:pt x="222" y="218"/>
                    </a:lnTo>
                    <a:lnTo>
                      <a:pt x="222" y="218"/>
                    </a:lnTo>
                    <a:lnTo>
                      <a:pt x="228" y="222"/>
                    </a:lnTo>
                    <a:lnTo>
                      <a:pt x="228" y="222"/>
                    </a:lnTo>
                    <a:lnTo>
                      <a:pt x="238" y="230"/>
                    </a:lnTo>
                    <a:lnTo>
                      <a:pt x="238" y="230"/>
                    </a:lnTo>
                    <a:lnTo>
                      <a:pt x="236" y="232"/>
                    </a:lnTo>
                    <a:lnTo>
                      <a:pt x="236" y="232"/>
                    </a:lnTo>
                    <a:lnTo>
                      <a:pt x="236" y="234"/>
                    </a:lnTo>
                    <a:lnTo>
                      <a:pt x="236" y="234"/>
                    </a:lnTo>
                    <a:lnTo>
                      <a:pt x="238" y="236"/>
                    </a:lnTo>
                    <a:lnTo>
                      <a:pt x="238" y="236"/>
                    </a:lnTo>
                    <a:lnTo>
                      <a:pt x="236" y="236"/>
                    </a:lnTo>
                    <a:lnTo>
                      <a:pt x="236" y="236"/>
                    </a:lnTo>
                    <a:lnTo>
                      <a:pt x="232" y="240"/>
                    </a:lnTo>
                    <a:lnTo>
                      <a:pt x="232" y="240"/>
                    </a:lnTo>
                    <a:lnTo>
                      <a:pt x="228" y="244"/>
                    </a:lnTo>
                    <a:lnTo>
                      <a:pt x="228" y="244"/>
                    </a:lnTo>
                    <a:lnTo>
                      <a:pt x="226" y="246"/>
                    </a:lnTo>
                    <a:lnTo>
                      <a:pt x="226" y="246"/>
                    </a:lnTo>
                    <a:lnTo>
                      <a:pt x="222" y="246"/>
                    </a:lnTo>
                    <a:lnTo>
                      <a:pt x="222" y="246"/>
                    </a:lnTo>
                    <a:lnTo>
                      <a:pt x="216" y="252"/>
                    </a:lnTo>
                    <a:lnTo>
                      <a:pt x="216" y="252"/>
                    </a:lnTo>
                    <a:lnTo>
                      <a:pt x="214" y="254"/>
                    </a:lnTo>
                    <a:lnTo>
                      <a:pt x="214" y="254"/>
                    </a:lnTo>
                    <a:lnTo>
                      <a:pt x="212" y="254"/>
                    </a:lnTo>
                    <a:lnTo>
                      <a:pt x="212" y="254"/>
                    </a:lnTo>
                    <a:lnTo>
                      <a:pt x="210" y="256"/>
                    </a:lnTo>
                    <a:lnTo>
                      <a:pt x="210" y="256"/>
                    </a:lnTo>
                    <a:lnTo>
                      <a:pt x="202" y="238"/>
                    </a:lnTo>
                    <a:lnTo>
                      <a:pt x="202" y="238"/>
                    </a:lnTo>
                    <a:lnTo>
                      <a:pt x="194" y="224"/>
                    </a:lnTo>
                    <a:lnTo>
                      <a:pt x="194" y="224"/>
                    </a:lnTo>
                    <a:lnTo>
                      <a:pt x="194" y="222"/>
                    </a:lnTo>
                    <a:lnTo>
                      <a:pt x="194" y="222"/>
                    </a:lnTo>
                    <a:lnTo>
                      <a:pt x="192" y="218"/>
                    </a:lnTo>
                    <a:lnTo>
                      <a:pt x="192" y="218"/>
                    </a:lnTo>
                    <a:lnTo>
                      <a:pt x="192" y="214"/>
                    </a:lnTo>
                    <a:lnTo>
                      <a:pt x="192" y="214"/>
                    </a:lnTo>
                    <a:lnTo>
                      <a:pt x="188" y="212"/>
                    </a:lnTo>
                    <a:lnTo>
                      <a:pt x="188" y="212"/>
                    </a:lnTo>
                    <a:lnTo>
                      <a:pt x="186" y="210"/>
                    </a:lnTo>
                    <a:lnTo>
                      <a:pt x="186" y="210"/>
                    </a:lnTo>
                    <a:lnTo>
                      <a:pt x="182" y="202"/>
                    </a:lnTo>
                    <a:lnTo>
                      <a:pt x="182" y="202"/>
                    </a:lnTo>
                    <a:lnTo>
                      <a:pt x="178" y="194"/>
                    </a:lnTo>
                    <a:lnTo>
                      <a:pt x="178" y="194"/>
                    </a:lnTo>
                    <a:lnTo>
                      <a:pt x="176" y="188"/>
                    </a:lnTo>
                    <a:lnTo>
                      <a:pt x="176" y="188"/>
                    </a:lnTo>
                    <a:lnTo>
                      <a:pt x="176" y="186"/>
                    </a:lnTo>
                    <a:lnTo>
                      <a:pt x="174" y="186"/>
                    </a:lnTo>
                    <a:lnTo>
                      <a:pt x="174" y="186"/>
                    </a:lnTo>
                    <a:lnTo>
                      <a:pt x="172" y="186"/>
                    </a:lnTo>
                    <a:lnTo>
                      <a:pt x="172" y="186"/>
                    </a:lnTo>
                    <a:lnTo>
                      <a:pt x="168" y="186"/>
                    </a:lnTo>
                    <a:lnTo>
                      <a:pt x="168" y="186"/>
                    </a:lnTo>
                    <a:lnTo>
                      <a:pt x="166" y="184"/>
                    </a:lnTo>
                    <a:lnTo>
                      <a:pt x="166" y="184"/>
                    </a:lnTo>
                    <a:lnTo>
                      <a:pt x="164" y="180"/>
                    </a:lnTo>
                    <a:lnTo>
                      <a:pt x="164" y="180"/>
                    </a:lnTo>
                    <a:lnTo>
                      <a:pt x="160" y="178"/>
                    </a:lnTo>
                    <a:lnTo>
                      <a:pt x="160" y="178"/>
                    </a:lnTo>
                    <a:lnTo>
                      <a:pt x="160" y="180"/>
                    </a:lnTo>
                    <a:lnTo>
                      <a:pt x="158" y="180"/>
                    </a:lnTo>
                    <a:lnTo>
                      <a:pt x="158" y="180"/>
                    </a:lnTo>
                    <a:lnTo>
                      <a:pt x="154" y="182"/>
                    </a:lnTo>
                    <a:lnTo>
                      <a:pt x="154" y="182"/>
                    </a:lnTo>
                    <a:lnTo>
                      <a:pt x="154" y="184"/>
                    </a:lnTo>
                    <a:lnTo>
                      <a:pt x="154" y="184"/>
                    </a:lnTo>
                    <a:lnTo>
                      <a:pt x="108" y="210"/>
                    </a:lnTo>
                    <a:lnTo>
                      <a:pt x="108" y="210"/>
                    </a:lnTo>
                    <a:lnTo>
                      <a:pt x="66" y="236"/>
                    </a:lnTo>
                    <a:lnTo>
                      <a:pt x="66" y="236"/>
                    </a:lnTo>
                    <a:lnTo>
                      <a:pt x="10" y="268"/>
                    </a:lnTo>
                    <a:lnTo>
                      <a:pt x="10" y="268"/>
                    </a:lnTo>
                    <a:lnTo>
                      <a:pt x="8" y="268"/>
                    </a:lnTo>
                    <a:lnTo>
                      <a:pt x="8" y="268"/>
                    </a:lnTo>
                    <a:lnTo>
                      <a:pt x="6" y="270"/>
                    </a:lnTo>
                    <a:lnTo>
                      <a:pt x="6" y="270"/>
                    </a:lnTo>
                    <a:lnTo>
                      <a:pt x="4" y="270"/>
                    </a:lnTo>
                    <a:lnTo>
                      <a:pt x="4" y="270"/>
                    </a:lnTo>
                    <a:lnTo>
                      <a:pt x="2" y="270"/>
                    </a:lnTo>
                    <a:lnTo>
                      <a:pt x="0" y="274"/>
                    </a:lnTo>
                    <a:lnTo>
                      <a:pt x="0" y="274"/>
                    </a:lnTo>
                    <a:lnTo>
                      <a:pt x="0" y="276"/>
                    </a:lnTo>
                    <a:lnTo>
                      <a:pt x="2" y="278"/>
                    </a:lnTo>
                    <a:lnTo>
                      <a:pt x="2" y="278"/>
                    </a:lnTo>
                    <a:close/>
                    <a:moveTo>
                      <a:pt x="214" y="264"/>
                    </a:moveTo>
                    <a:lnTo>
                      <a:pt x="214" y="264"/>
                    </a:lnTo>
                    <a:lnTo>
                      <a:pt x="216" y="262"/>
                    </a:lnTo>
                    <a:lnTo>
                      <a:pt x="216" y="262"/>
                    </a:lnTo>
                    <a:lnTo>
                      <a:pt x="220" y="260"/>
                    </a:lnTo>
                    <a:lnTo>
                      <a:pt x="220" y="260"/>
                    </a:lnTo>
                    <a:lnTo>
                      <a:pt x="222" y="258"/>
                    </a:lnTo>
                    <a:lnTo>
                      <a:pt x="222" y="258"/>
                    </a:lnTo>
                    <a:lnTo>
                      <a:pt x="224" y="258"/>
                    </a:lnTo>
                    <a:lnTo>
                      <a:pt x="224" y="258"/>
                    </a:lnTo>
                    <a:lnTo>
                      <a:pt x="224" y="260"/>
                    </a:lnTo>
                    <a:lnTo>
                      <a:pt x="224" y="260"/>
                    </a:lnTo>
                    <a:lnTo>
                      <a:pt x="224" y="262"/>
                    </a:lnTo>
                    <a:lnTo>
                      <a:pt x="224" y="262"/>
                    </a:lnTo>
                    <a:lnTo>
                      <a:pt x="224" y="266"/>
                    </a:lnTo>
                    <a:lnTo>
                      <a:pt x="224" y="266"/>
                    </a:lnTo>
                    <a:lnTo>
                      <a:pt x="226" y="268"/>
                    </a:lnTo>
                    <a:lnTo>
                      <a:pt x="226" y="268"/>
                    </a:lnTo>
                    <a:lnTo>
                      <a:pt x="228" y="268"/>
                    </a:lnTo>
                    <a:lnTo>
                      <a:pt x="228" y="268"/>
                    </a:lnTo>
                    <a:lnTo>
                      <a:pt x="228" y="270"/>
                    </a:lnTo>
                    <a:lnTo>
                      <a:pt x="228" y="270"/>
                    </a:lnTo>
                    <a:lnTo>
                      <a:pt x="228" y="270"/>
                    </a:lnTo>
                    <a:lnTo>
                      <a:pt x="228" y="272"/>
                    </a:lnTo>
                    <a:lnTo>
                      <a:pt x="228" y="272"/>
                    </a:lnTo>
                    <a:lnTo>
                      <a:pt x="230" y="276"/>
                    </a:lnTo>
                    <a:lnTo>
                      <a:pt x="230" y="276"/>
                    </a:lnTo>
                    <a:lnTo>
                      <a:pt x="232" y="278"/>
                    </a:lnTo>
                    <a:lnTo>
                      <a:pt x="232" y="278"/>
                    </a:lnTo>
                    <a:lnTo>
                      <a:pt x="232" y="278"/>
                    </a:lnTo>
                    <a:lnTo>
                      <a:pt x="232" y="278"/>
                    </a:lnTo>
                    <a:lnTo>
                      <a:pt x="232" y="280"/>
                    </a:lnTo>
                    <a:lnTo>
                      <a:pt x="232" y="282"/>
                    </a:lnTo>
                    <a:lnTo>
                      <a:pt x="232" y="282"/>
                    </a:lnTo>
                    <a:lnTo>
                      <a:pt x="234" y="284"/>
                    </a:lnTo>
                    <a:lnTo>
                      <a:pt x="234" y="286"/>
                    </a:lnTo>
                    <a:lnTo>
                      <a:pt x="234" y="286"/>
                    </a:lnTo>
                    <a:lnTo>
                      <a:pt x="238" y="288"/>
                    </a:lnTo>
                    <a:lnTo>
                      <a:pt x="238" y="288"/>
                    </a:lnTo>
                    <a:lnTo>
                      <a:pt x="238" y="288"/>
                    </a:lnTo>
                    <a:lnTo>
                      <a:pt x="238" y="288"/>
                    </a:lnTo>
                    <a:lnTo>
                      <a:pt x="238" y="292"/>
                    </a:lnTo>
                    <a:lnTo>
                      <a:pt x="238" y="292"/>
                    </a:lnTo>
                    <a:lnTo>
                      <a:pt x="238" y="294"/>
                    </a:lnTo>
                    <a:lnTo>
                      <a:pt x="238" y="294"/>
                    </a:lnTo>
                    <a:lnTo>
                      <a:pt x="242" y="296"/>
                    </a:lnTo>
                    <a:lnTo>
                      <a:pt x="242" y="296"/>
                    </a:lnTo>
                    <a:lnTo>
                      <a:pt x="246" y="296"/>
                    </a:lnTo>
                    <a:lnTo>
                      <a:pt x="246" y="296"/>
                    </a:lnTo>
                    <a:lnTo>
                      <a:pt x="246" y="296"/>
                    </a:lnTo>
                    <a:lnTo>
                      <a:pt x="246" y="296"/>
                    </a:lnTo>
                    <a:lnTo>
                      <a:pt x="244" y="300"/>
                    </a:lnTo>
                    <a:lnTo>
                      <a:pt x="244" y="300"/>
                    </a:lnTo>
                    <a:lnTo>
                      <a:pt x="238" y="302"/>
                    </a:lnTo>
                    <a:lnTo>
                      <a:pt x="238" y="302"/>
                    </a:lnTo>
                    <a:lnTo>
                      <a:pt x="238" y="302"/>
                    </a:lnTo>
                    <a:lnTo>
                      <a:pt x="238" y="302"/>
                    </a:lnTo>
                    <a:lnTo>
                      <a:pt x="236" y="302"/>
                    </a:lnTo>
                    <a:lnTo>
                      <a:pt x="236" y="302"/>
                    </a:lnTo>
                    <a:lnTo>
                      <a:pt x="234" y="304"/>
                    </a:lnTo>
                    <a:lnTo>
                      <a:pt x="234" y="304"/>
                    </a:lnTo>
                    <a:lnTo>
                      <a:pt x="230" y="292"/>
                    </a:lnTo>
                    <a:lnTo>
                      <a:pt x="230" y="292"/>
                    </a:lnTo>
                    <a:lnTo>
                      <a:pt x="214" y="264"/>
                    </a:lnTo>
                    <a:lnTo>
                      <a:pt x="214" y="2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Rectangle 162"/>
              <p:cNvSpPr/>
              <p:nvPr/>
            </p:nvSpPr>
            <p:spPr bwMode="ltGray">
              <a:xfrm>
                <a:off x="1711325" y="1872314"/>
                <a:ext cx="1434322" cy="3244960"/>
              </a:xfrm>
              <a:prstGeom prst="rect">
                <a:avLst/>
              </a:prstGeom>
              <a:solidFill>
                <a:schemeClr val="accent4">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164" name="Rectangle 163"/>
              <p:cNvSpPr/>
              <p:nvPr/>
            </p:nvSpPr>
            <p:spPr bwMode="ltGray">
              <a:xfrm>
                <a:off x="5998075" y="1872315"/>
                <a:ext cx="1434322" cy="3244960"/>
              </a:xfrm>
              <a:prstGeom prst="rect">
                <a:avLst/>
              </a:pr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165" name="TextBox 164"/>
              <p:cNvSpPr txBox="1"/>
              <p:nvPr/>
            </p:nvSpPr>
            <p:spPr>
              <a:xfrm>
                <a:off x="1844643" y="1956742"/>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600" b="1" i="1" kern="0" dirty="0">
                    <a:solidFill>
                      <a:schemeClr val="bg2"/>
                    </a:solidFill>
                    <a:latin typeface="+mj-lt"/>
                    <a:cs typeface="Arial" charset="0"/>
                  </a:rPr>
                  <a:t>Hacktivists</a:t>
                </a:r>
                <a:endParaRPr lang="fr-FR" sz="1600" b="1" i="1" kern="0" dirty="0">
                  <a:solidFill>
                    <a:schemeClr val="bg2"/>
                  </a:solidFill>
                  <a:latin typeface="+mj-lt"/>
                  <a:cs typeface="Arial" charset="0"/>
                </a:endParaRPr>
              </a:p>
            </p:txBody>
          </p:sp>
          <p:sp>
            <p:nvSpPr>
              <p:cNvPr id="166" name="TextBox 165"/>
              <p:cNvSpPr txBox="1"/>
              <p:nvPr/>
            </p:nvSpPr>
            <p:spPr>
              <a:xfrm>
                <a:off x="4716369" y="1956742"/>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600" b="1" i="1" kern="0" dirty="0">
                    <a:solidFill>
                      <a:schemeClr val="bg2"/>
                    </a:solidFill>
                    <a:latin typeface="+mj-lt"/>
                    <a:cs typeface="Arial" charset="0"/>
                  </a:rPr>
                  <a:t>Insiders</a:t>
                </a:r>
                <a:endParaRPr lang="fr-FR" sz="1600" b="1" i="1" kern="0" dirty="0">
                  <a:solidFill>
                    <a:schemeClr val="bg2"/>
                  </a:solidFill>
                  <a:latin typeface="+mj-lt"/>
                  <a:cs typeface="Arial" charset="0"/>
                </a:endParaRPr>
              </a:p>
            </p:txBody>
          </p:sp>
          <p:sp>
            <p:nvSpPr>
              <p:cNvPr id="167" name="TextBox 166"/>
              <p:cNvSpPr txBox="1"/>
              <p:nvPr/>
            </p:nvSpPr>
            <p:spPr>
              <a:xfrm>
                <a:off x="6131589" y="1956742"/>
                <a:ext cx="1258534" cy="1023247"/>
              </a:xfrm>
              <a:prstGeom prst="rect">
                <a:avLst/>
              </a:prstGeom>
              <a:noFill/>
            </p:spPr>
            <p:txBody>
              <a:bodyPr wrap="square" lIns="0" tIns="0" rIns="0" bIns="0" rtlCol="0">
                <a:noAutofit/>
              </a:bodyPr>
              <a:lstStyle/>
              <a:p>
                <a:pPr defTabSz="724251" eaLnBrk="0" hangingPunct="0">
                  <a:spcAft>
                    <a:spcPts val="181"/>
                  </a:spcAft>
                  <a:defRPr/>
                </a:pPr>
                <a:r>
                  <a:rPr lang="en-US" sz="1400" b="1" i="1" kern="0" dirty="0">
                    <a:solidFill>
                      <a:schemeClr val="bg2"/>
                    </a:solidFill>
                    <a:latin typeface="+mj-lt"/>
                    <a:cs typeface="Arial" charset="0"/>
                  </a:rPr>
                  <a:t>Nation-States</a:t>
                </a:r>
                <a:endParaRPr lang="fr-FR" sz="1600" b="1" i="1" kern="0" dirty="0">
                  <a:solidFill>
                    <a:schemeClr val="bg2"/>
                  </a:solidFill>
                  <a:latin typeface="+mj-lt"/>
                  <a:cs typeface="Arial" charset="0"/>
                </a:endParaRPr>
              </a:p>
            </p:txBody>
          </p:sp>
          <p:sp>
            <p:nvSpPr>
              <p:cNvPr id="168" name="Rectangle 167"/>
              <p:cNvSpPr/>
              <p:nvPr/>
            </p:nvSpPr>
            <p:spPr bwMode="ltGray">
              <a:xfrm>
                <a:off x="7427453" y="1872314"/>
                <a:ext cx="1434322" cy="3244960"/>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169" name="Rectangle 168"/>
              <p:cNvSpPr/>
              <p:nvPr/>
            </p:nvSpPr>
            <p:spPr bwMode="ltGray">
              <a:xfrm>
                <a:off x="8862203" y="1872314"/>
                <a:ext cx="1434322" cy="324496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170" name="TextBox 169"/>
              <p:cNvSpPr txBox="1"/>
              <p:nvPr/>
            </p:nvSpPr>
            <p:spPr>
              <a:xfrm>
                <a:off x="7560505" y="1956739"/>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400" b="1" i="1" kern="0" dirty="0">
                    <a:solidFill>
                      <a:schemeClr val="bg2"/>
                    </a:solidFill>
                    <a:latin typeface="+mj-lt"/>
                    <a:cs typeface="Arial" charset="0"/>
                  </a:rPr>
                  <a:t>Terrorists</a:t>
                </a:r>
                <a:endParaRPr lang="fr-FR" sz="1400" b="1" i="1" kern="0" dirty="0">
                  <a:solidFill>
                    <a:schemeClr val="bg2"/>
                  </a:solidFill>
                  <a:latin typeface="+mj-lt"/>
                  <a:cs typeface="Arial" charset="0"/>
                </a:endParaRPr>
              </a:p>
            </p:txBody>
          </p:sp>
          <p:sp>
            <p:nvSpPr>
              <p:cNvPr id="172" name="TextBox 171"/>
              <p:cNvSpPr txBox="1"/>
              <p:nvPr/>
            </p:nvSpPr>
            <p:spPr>
              <a:xfrm>
                <a:off x="9005555" y="1956739"/>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400" b="1" i="1" kern="0" dirty="0">
                    <a:solidFill>
                      <a:schemeClr val="bg2"/>
                    </a:solidFill>
                    <a:latin typeface="+mj-lt"/>
                    <a:cs typeface="Arial" charset="0"/>
                  </a:rPr>
                  <a:t>Warfare</a:t>
                </a:r>
                <a:endParaRPr lang="fr-FR" sz="1400" b="1" i="1" kern="0" dirty="0">
                  <a:solidFill>
                    <a:schemeClr val="bg2"/>
                  </a:solidFill>
                  <a:latin typeface="+mj-lt"/>
                  <a:cs typeface="Arial" charset="0"/>
                </a:endParaRPr>
              </a:p>
            </p:txBody>
          </p:sp>
          <p:sp>
            <p:nvSpPr>
              <p:cNvPr id="187" name="Rectangle 186"/>
              <p:cNvSpPr/>
              <p:nvPr/>
            </p:nvSpPr>
            <p:spPr bwMode="ltGray">
              <a:xfrm>
                <a:off x="3139912" y="1872314"/>
                <a:ext cx="1434322" cy="3244960"/>
              </a:xfrm>
              <a:prstGeom prst="rect">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193" name="Freeform 5"/>
              <p:cNvSpPr>
                <a:spLocks noEditPoints="1"/>
              </p:cNvSpPr>
              <p:nvPr/>
            </p:nvSpPr>
            <p:spPr bwMode="auto">
              <a:xfrm>
                <a:off x="8947859" y="3840484"/>
                <a:ext cx="1220728" cy="1997891"/>
              </a:xfrm>
              <a:custGeom>
                <a:avLst/>
                <a:gdLst/>
                <a:ahLst/>
                <a:cxnLst>
                  <a:cxn ang="0">
                    <a:pos x="421" y="1338"/>
                  </a:cxn>
                  <a:cxn ang="0">
                    <a:pos x="447" y="1478"/>
                  </a:cxn>
                  <a:cxn ang="0">
                    <a:pos x="365" y="1597"/>
                  </a:cxn>
                  <a:cxn ang="0">
                    <a:pos x="409" y="1661"/>
                  </a:cxn>
                  <a:cxn ang="0">
                    <a:pos x="542" y="1623"/>
                  </a:cxn>
                  <a:cxn ang="0">
                    <a:pos x="536" y="1448"/>
                  </a:cxn>
                  <a:cxn ang="0">
                    <a:pos x="574" y="1394"/>
                  </a:cxn>
                  <a:cxn ang="0">
                    <a:pos x="555" y="1171"/>
                  </a:cxn>
                  <a:cxn ang="0">
                    <a:pos x="578" y="1181"/>
                  </a:cxn>
                  <a:cxn ang="0">
                    <a:pos x="619" y="1461"/>
                  </a:cxn>
                  <a:cxn ang="0">
                    <a:pos x="695" y="1650"/>
                  </a:cxn>
                  <a:cxn ang="0">
                    <a:pos x="721" y="1838"/>
                  </a:cxn>
                  <a:cxn ang="0">
                    <a:pos x="796" y="1653"/>
                  </a:cxn>
                  <a:cxn ang="0">
                    <a:pos x="792" y="1547"/>
                  </a:cxn>
                  <a:cxn ang="0">
                    <a:pos x="768" y="1222"/>
                  </a:cxn>
                  <a:cxn ang="0">
                    <a:pos x="731" y="1040"/>
                  </a:cxn>
                  <a:cxn ang="0">
                    <a:pos x="714" y="902"/>
                  </a:cxn>
                  <a:cxn ang="0">
                    <a:pos x="710" y="785"/>
                  </a:cxn>
                  <a:cxn ang="0">
                    <a:pos x="725" y="687"/>
                  </a:cxn>
                  <a:cxn ang="0">
                    <a:pos x="776" y="788"/>
                  </a:cxn>
                  <a:cxn ang="0">
                    <a:pos x="794" y="874"/>
                  </a:cxn>
                  <a:cxn ang="0">
                    <a:pos x="772" y="1009"/>
                  </a:cxn>
                  <a:cxn ang="0">
                    <a:pos x="783" y="1059"/>
                  </a:cxn>
                  <a:cxn ang="0">
                    <a:pos x="863" y="1009"/>
                  </a:cxn>
                  <a:cxn ang="0">
                    <a:pos x="865" y="833"/>
                  </a:cxn>
                  <a:cxn ang="0">
                    <a:pos x="878" y="738"/>
                  </a:cxn>
                  <a:cxn ang="0">
                    <a:pos x="847" y="557"/>
                  </a:cxn>
                  <a:cxn ang="0">
                    <a:pos x="813" y="420"/>
                  </a:cxn>
                  <a:cxn ang="0">
                    <a:pos x="718" y="274"/>
                  </a:cxn>
                  <a:cxn ang="0">
                    <a:pos x="607" y="213"/>
                  </a:cxn>
                  <a:cxn ang="0">
                    <a:pos x="630" y="119"/>
                  </a:cxn>
                  <a:cxn ang="0">
                    <a:pos x="559" y="3"/>
                  </a:cxn>
                  <a:cxn ang="0">
                    <a:pos x="460" y="123"/>
                  </a:cxn>
                  <a:cxn ang="0">
                    <a:pos x="454" y="218"/>
                  </a:cxn>
                  <a:cxn ang="0">
                    <a:pos x="359" y="323"/>
                  </a:cxn>
                  <a:cxn ang="0">
                    <a:pos x="303" y="355"/>
                  </a:cxn>
                  <a:cxn ang="0">
                    <a:pos x="223" y="271"/>
                  </a:cxn>
                  <a:cxn ang="0">
                    <a:pos x="144" y="213"/>
                  </a:cxn>
                  <a:cxn ang="0">
                    <a:pos x="90" y="104"/>
                  </a:cxn>
                  <a:cxn ang="0">
                    <a:pos x="26" y="132"/>
                  </a:cxn>
                  <a:cxn ang="0">
                    <a:pos x="45" y="183"/>
                  </a:cxn>
                  <a:cxn ang="0">
                    <a:pos x="75" y="317"/>
                  </a:cxn>
                  <a:cxn ang="0">
                    <a:pos x="58" y="429"/>
                  </a:cxn>
                  <a:cxn ang="0">
                    <a:pos x="170" y="429"/>
                  </a:cxn>
                  <a:cxn ang="0">
                    <a:pos x="193" y="525"/>
                  </a:cxn>
                  <a:cxn ang="0">
                    <a:pos x="262" y="631"/>
                  </a:cxn>
                  <a:cxn ang="0">
                    <a:pos x="284" y="805"/>
                  </a:cxn>
                  <a:cxn ang="0">
                    <a:pos x="322" y="633"/>
                  </a:cxn>
                  <a:cxn ang="0">
                    <a:pos x="337" y="728"/>
                  </a:cxn>
                  <a:cxn ang="0">
                    <a:pos x="370" y="785"/>
                  </a:cxn>
                  <a:cxn ang="0">
                    <a:pos x="378" y="893"/>
                  </a:cxn>
                  <a:cxn ang="0">
                    <a:pos x="372" y="1080"/>
                  </a:cxn>
                  <a:cxn ang="0">
                    <a:pos x="355" y="1254"/>
                  </a:cxn>
                  <a:cxn ang="0">
                    <a:pos x="140" y="295"/>
                  </a:cxn>
                  <a:cxn ang="0">
                    <a:pos x="110" y="312"/>
                  </a:cxn>
                  <a:cxn ang="0">
                    <a:pos x="69" y="215"/>
                  </a:cxn>
                  <a:cxn ang="0">
                    <a:pos x="325" y="476"/>
                  </a:cxn>
                  <a:cxn ang="0">
                    <a:pos x="269" y="474"/>
                  </a:cxn>
                  <a:cxn ang="0">
                    <a:pos x="269" y="474"/>
                  </a:cxn>
                  <a:cxn ang="0">
                    <a:pos x="299" y="614"/>
                  </a:cxn>
                </a:cxnLst>
                <a:rect l="0" t="0" r="r" b="b"/>
                <a:pathLst>
                  <a:path w="884" h="1840">
                    <a:moveTo>
                      <a:pt x="385" y="1179"/>
                    </a:moveTo>
                    <a:lnTo>
                      <a:pt x="385" y="1179"/>
                    </a:lnTo>
                    <a:lnTo>
                      <a:pt x="387" y="1177"/>
                    </a:lnTo>
                    <a:lnTo>
                      <a:pt x="387" y="1177"/>
                    </a:lnTo>
                    <a:lnTo>
                      <a:pt x="393" y="1184"/>
                    </a:lnTo>
                    <a:lnTo>
                      <a:pt x="394" y="1192"/>
                    </a:lnTo>
                    <a:lnTo>
                      <a:pt x="398" y="1209"/>
                    </a:lnTo>
                    <a:lnTo>
                      <a:pt x="400" y="1225"/>
                    </a:lnTo>
                    <a:lnTo>
                      <a:pt x="404" y="1244"/>
                    </a:lnTo>
                    <a:lnTo>
                      <a:pt x="404" y="1244"/>
                    </a:lnTo>
                    <a:lnTo>
                      <a:pt x="417" y="1263"/>
                    </a:lnTo>
                    <a:lnTo>
                      <a:pt x="417" y="1263"/>
                    </a:lnTo>
                    <a:lnTo>
                      <a:pt x="415" y="1291"/>
                    </a:lnTo>
                    <a:lnTo>
                      <a:pt x="415" y="1315"/>
                    </a:lnTo>
                    <a:lnTo>
                      <a:pt x="421" y="1338"/>
                    </a:lnTo>
                    <a:lnTo>
                      <a:pt x="426" y="1362"/>
                    </a:lnTo>
                    <a:lnTo>
                      <a:pt x="426" y="1362"/>
                    </a:lnTo>
                    <a:lnTo>
                      <a:pt x="436" y="1416"/>
                    </a:lnTo>
                    <a:lnTo>
                      <a:pt x="436" y="1416"/>
                    </a:lnTo>
                    <a:lnTo>
                      <a:pt x="449" y="1420"/>
                    </a:lnTo>
                    <a:lnTo>
                      <a:pt x="449" y="1420"/>
                    </a:lnTo>
                    <a:lnTo>
                      <a:pt x="451" y="1424"/>
                    </a:lnTo>
                    <a:lnTo>
                      <a:pt x="451" y="1424"/>
                    </a:lnTo>
                    <a:lnTo>
                      <a:pt x="445" y="1429"/>
                    </a:lnTo>
                    <a:lnTo>
                      <a:pt x="441" y="1435"/>
                    </a:lnTo>
                    <a:lnTo>
                      <a:pt x="439" y="1442"/>
                    </a:lnTo>
                    <a:lnTo>
                      <a:pt x="439" y="1450"/>
                    </a:lnTo>
                    <a:lnTo>
                      <a:pt x="441" y="1465"/>
                    </a:lnTo>
                    <a:lnTo>
                      <a:pt x="447" y="1478"/>
                    </a:lnTo>
                    <a:lnTo>
                      <a:pt x="447" y="1478"/>
                    </a:lnTo>
                    <a:lnTo>
                      <a:pt x="445" y="1489"/>
                    </a:lnTo>
                    <a:lnTo>
                      <a:pt x="439" y="1500"/>
                    </a:lnTo>
                    <a:lnTo>
                      <a:pt x="432" y="1511"/>
                    </a:lnTo>
                    <a:lnTo>
                      <a:pt x="426" y="1519"/>
                    </a:lnTo>
                    <a:lnTo>
                      <a:pt x="426" y="1519"/>
                    </a:lnTo>
                    <a:lnTo>
                      <a:pt x="411" y="1528"/>
                    </a:lnTo>
                    <a:lnTo>
                      <a:pt x="411" y="1528"/>
                    </a:lnTo>
                    <a:lnTo>
                      <a:pt x="402" y="1552"/>
                    </a:lnTo>
                    <a:lnTo>
                      <a:pt x="402" y="1552"/>
                    </a:lnTo>
                    <a:lnTo>
                      <a:pt x="396" y="1564"/>
                    </a:lnTo>
                    <a:lnTo>
                      <a:pt x="389" y="1573"/>
                    </a:lnTo>
                    <a:lnTo>
                      <a:pt x="381" y="1582"/>
                    </a:lnTo>
                    <a:lnTo>
                      <a:pt x="374" y="1590"/>
                    </a:lnTo>
                    <a:lnTo>
                      <a:pt x="374" y="1590"/>
                    </a:lnTo>
                    <a:lnTo>
                      <a:pt x="365" y="1597"/>
                    </a:lnTo>
                    <a:lnTo>
                      <a:pt x="355" y="1601"/>
                    </a:lnTo>
                    <a:lnTo>
                      <a:pt x="335" y="1612"/>
                    </a:lnTo>
                    <a:lnTo>
                      <a:pt x="325" y="1620"/>
                    </a:lnTo>
                    <a:lnTo>
                      <a:pt x="318" y="1629"/>
                    </a:lnTo>
                    <a:lnTo>
                      <a:pt x="314" y="1638"/>
                    </a:lnTo>
                    <a:lnTo>
                      <a:pt x="312" y="1651"/>
                    </a:lnTo>
                    <a:lnTo>
                      <a:pt x="312" y="1651"/>
                    </a:lnTo>
                    <a:lnTo>
                      <a:pt x="322" y="1661"/>
                    </a:lnTo>
                    <a:lnTo>
                      <a:pt x="333" y="1668"/>
                    </a:lnTo>
                    <a:lnTo>
                      <a:pt x="344" y="1672"/>
                    </a:lnTo>
                    <a:lnTo>
                      <a:pt x="357" y="1674"/>
                    </a:lnTo>
                    <a:lnTo>
                      <a:pt x="368" y="1674"/>
                    </a:lnTo>
                    <a:lnTo>
                      <a:pt x="381" y="1670"/>
                    </a:lnTo>
                    <a:lnTo>
                      <a:pt x="409" y="1661"/>
                    </a:lnTo>
                    <a:lnTo>
                      <a:pt x="409" y="1661"/>
                    </a:lnTo>
                    <a:lnTo>
                      <a:pt x="439" y="1650"/>
                    </a:lnTo>
                    <a:lnTo>
                      <a:pt x="439" y="1650"/>
                    </a:lnTo>
                    <a:lnTo>
                      <a:pt x="449" y="1640"/>
                    </a:lnTo>
                    <a:lnTo>
                      <a:pt x="454" y="1637"/>
                    </a:lnTo>
                    <a:lnTo>
                      <a:pt x="462" y="1633"/>
                    </a:lnTo>
                    <a:lnTo>
                      <a:pt x="462" y="1633"/>
                    </a:lnTo>
                    <a:lnTo>
                      <a:pt x="469" y="1633"/>
                    </a:lnTo>
                    <a:lnTo>
                      <a:pt x="475" y="1635"/>
                    </a:lnTo>
                    <a:lnTo>
                      <a:pt x="484" y="1638"/>
                    </a:lnTo>
                    <a:lnTo>
                      <a:pt x="484" y="1638"/>
                    </a:lnTo>
                    <a:lnTo>
                      <a:pt x="492" y="1640"/>
                    </a:lnTo>
                    <a:lnTo>
                      <a:pt x="501" y="1638"/>
                    </a:lnTo>
                    <a:lnTo>
                      <a:pt x="520" y="1635"/>
                    </a:lnTo>
                    <a:lnTo>
                      <a:pt x="536" y="1627"/>
                    </a:lnTo>
                    <a:lnTo>
                      <a:pt x="542" y="1623"/>
                    </a:lnTo>
                    <a:lnTo>
                      <a:pt x="546" y="1620"/>
                    </a:lnTo>
                    <a:lnTo>
                      <a:pt x="546" y="1620"/>
                    </a:lnTo>
                    <a:lnTo>
                      <a:pt x="548" y="1610"/>
                    </a:lnTo>
                    <a:lnTo>
                      <a:pt x="548" y="1601"/>
                    </a:lnTo>
                    <a:lnTo>
                      <a:pt x="546" y="1579"/>
                    </a:lnTo>
                    <a:lnTo>
                      <a:pt x="535" y="1538"/>
                    </a:lnTo>
                    <a:lnTo>
                      <a:pt x="535" y="1538"/>
                    </a:lnTo>
                    <a:lnTo>
                      <a:pt x="533" y="1519"/>
                    </a:lnTo>
                    <a:lnTo>
                      <a:pt x="535" y="1498"/>
                    </a:lnTo>
                    <a:lnTo>
                      <a:pt x="540" y="1465"/>
                    </a:lnTo>
                    <a:lnTo>
                      <a:pt x="540" y="1465"/>
                    </a:lnTo>
                    <a:lnTo>
                      <a:pt x="540" y="1459"/>
                    </a:lnTo>
                    <a:lnTo>
                      <a:pt x="538" y="1455"/>
                    </a:lnTo>
                    <a:lnTo>
                      <a:pt x="536" y="1452"/>
                    </a:lnTo>
                    <a:lnTo>
                      <a:pt x="536" y="1448"/>
                    </a:lnTo>
                    <a:lnTo>
                      <a:pt x="536" y="1448"/>
                    </a:lnTo>
                    <a:lnTo>
                      <a:pt x="540" y="1446"/>
                    </a:lnTo>
                    <a:lnTo>
                      <a:pt x="546" y="1446"/>
                    </a:lnTo>
                    <a:lnTo>
                      <a:pt x="546" y="1446"/>
                    </a:lnTo>
                    <a:lnTo>
                      <a:pt x="546" y="1440"/>
                    </a:lnTo>
                    <a:lnTo>
                      <a:pt x="544" y="1435"/>
                    </a:lnTo>
                    <a:lnTo>
                      <a:pt x="540" y="1431"/>
                    </a:lnTo>
                    <a:lnTo>
                      <a:pt x="538" y="1425"/>
                    </a:lnTo>
                    <a:lnTo>
                      <a:pt x="538" y="1425"/>
                    </a:lnTo>
                    <a:lnTo>
                      <a:pt x="548" y="1418"/>
                    </a:lnTo>
                    <a:lnTo>
                      <a:pt x="557" y="1410"/>
                    </a:lnTo>
                    <a:lnTo>
                      <a:pt x="566" y="1403"/>
                    </a:lnTo>
                    <a:lnTo>
                      <a:pt x="572" y="1397"/>
                    </a:lnTo>
                    <a:lnTo>
                      <a:pt x="574" y="1394"/>
                    </a:lnTo>
                    <a:lnTo>
                      <a:pt x="574" y="1394"/>
                    </a:lnTo>
                    <a:lnTo>
                      <a:pt x="578" y="1381"/>
                    </a:lnTo>
                    <a:lnTo>
                      <a:pt x="578" y="1367"/>
                    </a:lnTo>
                    <a:lnTo>
                      <a:pt x="576" y="1354"/>
                    </a:lnTo>
                    <a:lnTo>
                      <a:pt x="572" y="1343"/>
                    </a:lnTo>
                    <a:lnTo>
                      <a:pt x="561" y="1321"/>
                    </a:lnTo>
                    <a:lnTo>
                      <a:pt x="557" y="1311"/>
                    </a:lnTo>
                    <a:lnTo>
                      <a:pt x="553" y="1304"/>
                    </a:lnTo>
                    <a:lnTo>
                      <a:pt x="553" y="1304"/>
                    </a:lnTo>
                    <a:lnTo>
                      <a:pt x="557" y="1270"/>
                    </a:lnTo>
                    <a:lnTo>
                      <a:pt x="557" y="1270"/>
                    </a:lnTo>
                    <a:lnTo>
                      <a:pt x="553" y="1252"/>
                    </a:lnTo>
                    <a:lnTo>
                      <a:pt x="553" y="1252"/>
                    </a:lnTo>
                    <a:lnTo>
                      <a:pt x="546" y="1244"/>
                    </a:lnTo>
                    <a:lnTo>
                      <a:pt x="546" y="1244"/>
                    </a:lnTo>
                    <a:lnTo>
                      <a:pt x="555" y="1171"/>
                    </a:lnTo>
                    <a:lnTo>
                      <a:pt x="555" y="1171"/>
                    </a:lnTo>
                    <a:lnTo>
                      <a:pt x="563" y="1153"/>
                    </a:lnTo>
                    <a:lnTo>
                      <a:pt x="563" y="1153"/>
                    </a:lnTo>
                    <a:lnTo>
                      <a:pt x="563" y="1143"/>
                    </a:lnTo>
                    <a:lnTo>
                      <a:pt x="559" y="1128"/>
                    </a:lnTo>
                    <a:lnTo>
                      <a:pt x="550" y="1104"/>
                    </a:lnTo>
                    <a:lnTo>
                      <a:pt x="550" y="1104"/>
                    </a:lnTo>
                    <a:lnTo>
                      <a:pt x="550" y="1095"/>
                    </a:lnTo>
                    <a:lnTo>
                      <a:pt x="550" y="1095"/>
                    </a:lnTo>
                    <a:lnTo>
                      <a:pt x="553" y="1097"/>
                    </a:lnTo>
                    <a:lnTo>
                      <a:pt x="557" y="1102"/>
                    </a:lnTo>
                    <a:lnTo>
                      <a:pt x="561" y="1113"/>
                    </a:lnTo>
                    <a:lnTo>
                      <a:pt x="566" y="1138"/>
                    </a:lnTo>
                    <a:lnTo>
                      <a:pt x="566" y="1138"/>
                    </a:lnTo>
                    <a:lnTo>
                      <a:pt x="578" y="1181"/>
                    </a:lnTo>
                    <a:lnTo>
                      <a:pt x="587" y="1227"/>
                    </a:lnTo>
                    <a:lnTo>
                      <a:pt x="587" y="1227"/>
                    </a:lnTo>
                    <a:lnTo>
                      <a:pt x="587" y="1240"/>
                    </a:lnTo>
                    <a:lnTo>
                      <a:pt x="587" y="1254"/>
                    </a:lnTo>
                    <a:lnTo>
                      <a:pt x="587" y="1267"/>
                    </a:lnTo>
                    <a:lnTo>
                      <a:pt x="589" y="1280"/>
                    </a:lnTo>
                    <a:lnTo>
                      <a:pt x="589" y="1280"/>
                    </a:lnTo>
                    <a:lnTo>
                      <a:pt x="594" y="1313"/>
                    </a:lnTo>
                    <a:lnTo>
                      <a:pt x="604" y="1345"/>
                    </a:lnTo>
                    <a:lnTo>
                      <a:pt x="611" y="1379"/>
                    </a:lnTo>
                    <a:lnTo>
                      <a:pt x="619" y="1412"/>
                    </a:lnTo>
                    <a:lnTo>
                      <a:pt x="619" y="1412"/>
                    </a:lnTo>
                    <a:lnTo>
                      <a:pt x="621" y="1424"/>
                    </a:lnTo>
                    <a:lnTo>
                      <a:pt x="621" y="1435"/>
                    </a:lnTo>
                    <a:lnTo>
                      <a:pt x="619" y="1461"/>
                    </a:lnTo>
                    <a:lnTo>
                      <a:pt x="619" y="1485"/>
                    </a:lnTo>
                    <a:lnTo>
                      <a:pt x="621" y="1496"/>
                    </a:lnTo>
                    <a:lnTo>
                      <a:pt x="624" y="1504"/>
                    </a:lnTo>
                    <a:lnTo>
                      <a:pt x="624" y="1504"/>
                    </a:lnTo>
                    <a:lnTo>
                      <a:pt x="628" y="1511"/>
                    </a:lnTo>
                    <a:lnTo>
                      <a:pt x="635" y="1517"/>
                    </a:lnTo>
                    <a:lnTo>
                      <a:pt x="654" y="1528"/>
                    </a:lnTo>
                    <a:lnTo>
                      <a:pt x="692" y="1543"/>
                    </a:lnTo>
                    <a:lnTo>
                      <a:pt x="692" y="1543"/>
                    </a:lnTo>
                    <a:lnTo>
                      <a:pt x="701" y="1577"/>
                    </a:lnTo>
                    <a:lnTo>
                      <a:pt x="705" y="1595"/>
                    </a:lnTo>
                    <a:lnTo>
                      <a:pt x="706" y="1609"/>
                    </a:lnTo>
                    <a:lnTo>
                      <a:pt x="706" y="1609"/>
                    </a:lnTo>
                    <a:lnTo>
                      <a:pt x="695" y="1650"/>
                    </a:lnTo>
                    <a:lnTo>
                      <a:pt x="695" y="1650"/>
                    </a:lnTo>
                    <a:lnTo>
                      <a:pt x="693" y="1659"/>
                    </a:lnTo>
                    <a:lnTo>
                      <a:pt x="693" y="1670"/>
                    </a:lnTo>
                    <a:lnTo>
                      <a:pt x="695" y="1691"/>
                    </a:lnTo>
                    <a:lnTo>
                      <a:pt x="697" y="1709"/>
                    </a:lnTo>
                    <a:lnTo>
                      <a:pt x="697" y="1719"/>
                    </a:lnTo>
                    <a:lnTo>
                      <a:pt x="697" y="1728"/>
                    </a:lnTo>
                    <a:lnTo>
                      <a:pt x="697" y="1728"/>
                    </a:lnTo>
                    <a:lnTo>
                      <a:pt x="686" y="1777"/>
                    </a:lnTo>
                    <a:lnTo>
                      <a:pt x="682" y="1801"/>
                    </a:lnTo>
                    <a:lnTo>
                      <a:pt x="682" y="1812"/>
                    </a:lnTo>
                    <a:lnTo>
                      <a:pt x="682" y="1823"/>
                    </a:lnTo>
                    <a:lnTo>
                      <a:pt x="682" y="1823"/>
                    </a:lnTo>
                    <a:lnTo>
                      <a:pt x="692" y="1831"/>
                    </a:lnTo>
                    <a:lnTo>
                      <a:pt x="706" y="1836"/>
                    </a:lnTo>
                    <a:lnTo>
                      <a:pt x="721" y="1838"/>
                    </a:lnTo>
                    <a:lnTo>
                      <a:pt x="738" y="1840"/>
                    </a:lnTo>
                    <a:lnTo>
                      <a:pt x="755" y="1838"/>
                    </a:lnTo>
                    <a:lnTo>
                      <a:pt x="770" y="1835"/>
                    </a:lnTo>
                    <a:lnTo>
                      <a:pt x="783" y="1829"/>
                    </a:lnTo>
                    <a:lnTo>
                      <a:pt x="789" y="1825"/>
                    </a:lnTo>
                    <a:lnTo>
                      <a:pt x="792" y="1820"/>
                    </a:lnTo>
                    <a:lnTo>
                      <a:pt x="792" y="1820"/>
                    </a:lnTo>
                    <a:lnTo>
                      <a:pt x="796" y="1812"/>
                    </a:lnTo>
                    <a:lnTo>
                      <a:pt x="798" y="1805"/>
                    </a:lnTo>
                    <a:lnTo>
                      <a:pt x="800" y="1788"/>
                    </a:lnTo>
                    <a:lnTo>
                      <a:pt x="798" y="1747"/>
                    </a:lnTo>
                    <a:lnTo>
                      <a:pt x="798" y="1747"/>
                    </a:lnTo>
                    <a:lnTo>
                      <a:pt x="804" y="1680"/>
                    </a:lnTo>
                    <a:lnTo>
                      <a:pt x="804" y="1680"/>
                    </a:lnTo>
                    <a:lnTo>
                      <a:pt x="796" y="1653"/>
                    </a:lnTo>
                    <a:lnTo>
                      <a:pt x="796" y="1653"/>
                    </a:lnTo>
                    <a:lnTo>
                      <a:pt x="796" y="1646"/>
                    </a:lnTo>
                    <a:lnTo>
                      <a:pt x="796" y="1640"/>
                    </a:lnTo>
                    <a:lnTo>
                      <a:pt x="798" y="1635"/>
                    </a:lnTo>
                    <a:lnTo>
                      <a:pt x="796" y="1629"/>
                    </a:lnTo>
                    <a:lnTo>
                      <a:pt x="796" y="1629"/>
                    </a:lnTo>
                    <a:lnTo>
                      <a:pt x="794" y="1610"/>
                    </a:lnTo>
                    <a:lnTo>
                      <a:pt x="794" y="1590"/>
                    </a:lnTo>
                    <a:lnTo>
                      <a:pt x="794" y="1571"/>
                    </a:lnTo>
                    <a:lnTo>
                      <a:pt x="796" y="1564"/>
                    </a:lnTo>
                    <a:lnTo>
                      <a:pt x="798" y="1558"/>
                    </a:lnTo>
                    <a:lnTo>
                      <a:pt x="798" y="1558"/>
                    </a:lnTo>
                    <a:lnTo>
                      <a:pt x="796" y="1551"/>
                    </a:lnTo>
                    <a:lnTo>
                      <a:pt x="792" y="1547"/>
                    </a:lnTo>
                    <a:lnTo>
                      <a:pt x="792" y="1547"/>
                    </a:lnTo>
                    <a:lnTo>
                      <a:pt x="800" y="1524"/>
                    </a:lnTo>
                    <a:lnTo>
                      <a:pt x="804" y="1506"/>
                    </a:lnTo>
                    <a:lnTo>
                      <a:pt x="804" y="1496"/>
                    </a:lnTo>
                    <a:lnTo>
                      <a:pt x="804" y="1489"/>
                    </a:lnTo>
                    <a:lnTo>
                      <a:pt x="804" y="1489"/>
                    </a:lnTo>
                    <a:lnTo>
                      <a:pt x="785" y="1384"/>
                    </a:lnTo>
                    <a:lnTo>
                      <a:pt x="785" y="1384"/>
                    </a:lnTo>
                    <a:lnTo>
                      <a:pt x="783" y="1332"/>
                    </a:lnTo>
                    <a:lnTo>
                      <a:pt x="783" y="1332"/>
                    </a:lnTo>
                    <a:lnTo>
                      <a:pt x="774" y="1285"/>
                    </a:lnTo>
                    <a:lnTo>
                      <a:pt x="764" y="1237"/>
                    </a:lnTo>
                    <a:lnTo>
                      <a:pt x="764" y="1237"/>
                    </a:lnTo>
                    <a:lnTo>
                      <a:pt x="764" y="1231"/>
                    </a:lnTo>
                    <a:lnTo>
                      <a:pt x="764" y="1227"/>
                    </a:lnTo>
                    <a:lnTo>
                      <a:pt x="768" y="1222"/>
                    </a:lnTo>
                    <a:lnTo>
                      <a:pt x="768" y="1222"/>
                    </a:lnTo>
                    <a:lnTo>
                      <a:pt x="770" y="1211"/>
                    </a:lnTo>
                    <a:lnTo>
                      <a:pt x="768" y="1201"/>
                    </a:lnTo>
                    <a:lnTo>
                      <a:pt x="763" y="1182"/>
                    </a:lnTo>
                    <a:lnTo>
                      <a:pt x="763" y="1182"/>
                    </a:lnTo>
                    <a:lnTo>
                      <a:pt x="766" y="1147"/>
                    </a:lnTo>
                    <a:lnTo>
                      <a:pt x="766" y="1147"/>
                    </a:lnTo>
                    <a:lnTo>
                      <a:pt x="755" y="1110"/>
                    </a:lnTo>
                    <a:lnTo>
                      <a:pt x="755" y="1110"/>
                    </a:lnTo>
                    <a:lnTo>
                      <a:pt x="757" y="1097"/>
                    </a:lnTo>
                    <a:lnTo>
                      <a:pt x="757" y="1097"/>
                    </a:lnTo>
                    <a:lnTo>
                      <a:pt x="751" y="1067"/>
                    </a:lnTo>
                    <a:lnTo>
                      <a:pt x="751" y="1067"/>
                    </a:lnTo>
                    <a:lnTo>
                      <a:pt x="731" y="1040"/>
                    </a:lnTo>
                    <a:lnTo>
                      <a:pt x="731" y="1040"/>
                    </a:lnTo>
                    <a:lnTo>
                      <a:pt x="731" y="979"/>
                    </a:lnTo>
                    <a:lnTo>
                      <a:pt x="731" y="979"/>
                    </a:lnTo>
                    <a:lnTo>
                      <a:pt x="725" y="960"/>
                    </a:lnTo>
                    <a:lnTo>
                      <a:pt x="725" y="960"/>
                    </a:lnTo>
                    <a:lnTo>
                      <a:pt x="725" y="951"/>
                    </a:lnTo>
                    <a:lnTo>
                      <a:pt x="725" y="941"/>
                    </a:lnTo>
                    <a:lnTo>
                      <a:pt x="727" y="932"/>
                    </a:lnTo>
                    <a:lnTo>
                      <a:pt x="725" y="925"/>
                    </a:lnTo>
                    <a:lnTo>
                      <a:pt x="725" y="925"/>
                    </a:lnTo>
                    <a:lnTo>
                      <a:pt x="720" y="913"/>
                    </a:lnTo>
                    <a:lnTo>
                      <a:pt x="716" y="910"/>
                    </a:lnTo>
                    <a:lnTo>
                      <a:pt x="714" y="904"/>
                    </a:lnTo>
                    <a:lnTo>
                      <a:pt x="714" y="904"/>
                    </a:lnTo>
                    <a:lnTo>
                      <a:pt x="714" y="902"/>
                    </a:lnTo>
                    <a:lnTo>
                      <a:pt x="714" y="902"/>
                    </a:lnTo>
                    <a:lnTo>
                      <a:pt x="721" y="900"/>
                    </a:lnTo>
                    <a:lnTo>
                      <a:pt x="729" y="900"/>
                    </a:lnTo>
                    <a:lnTo>
                      <a:pt x="729" y="900"/>
                    </a:lnTo>
                    <a:lnTo>
                      <a:pt x="716" y="865"/>
                    </a:lnTo>
                    <a:lnTo>
                      <a:pt x="716" y="865"/>
                    </a:lnTo>
                    <a:lnTo>
                      <a:pt x="718" y="861"/>
                    </a:lnTo>
                    <a:lnTo>
                      <a:pt x="721" y="859"/>
                    </a:lnTo>
                    <a:lnTo>
                      <a:pt x="731" y="854"/>
                    </a:lnTo>
                    <a:lnTo>
                      <a:pt x="751" y="848"/>
                    </a:lnTo>
                    <a:lnTo>
                      <a:pt x="751" y="848"/>
                    </a:lnTo>
                    <a:lnTo>
                      <a:pt x="749" y="839"/>
                    </a:lnTo>
                    <a:lnTo>
                      <a:pt x="746" y="829"/>
                    </a:lnTo>
                    <a:lnTo>
                      <a:pt x="738" y="818"/>
                    </a:lnTo>
                    <a:lnTo>
                      <a:pt x="729" y="807"/>
                    </a:lnTo>
                    <a:lnTo>
                      <a:pt x="710" y="785"/>
                    </a:lnTo>
                    <a:lnTo>
                      <a:pt x="695" y="766"/>
                    </a:lnTo>
                    <a:lnTo>
                      <a:pt x="695" y="766"/>
                    </a:lnTo>
                    <a:lnTo>
                      <a:pt x="703" y="762"/>
                    </a:lnTo>
                    <a:lnTo>
                      <a:pt x="712" y="760"/>
                    </a:lnTo>
                    <a:lnTo>
                      <a:pt x="721" y="758"/>
                    </a:lnTo>
                    <a:lnTo>
                      <a:pt x="729" y="755"/>
                    </a:lnTo>
                    <a:lnTo>
                      <a:pt x="729" y="755"/>
                    </a:lnTo>
                    <a:lnTo>
                      <a:pt x="729" y="745"/>
                    </a:lnTo>
                    <a:lnTo>
                      <a:pt x="727" y="736"/>
                    </a:lnTo>
                    <a:lnTo>
                      <a:pt x="720" y="717"/>
                    </a:lnTo>
                    <a:lnTo>
                      <a:pt x="720" y="717"/>
                    </a:lnTo>
                    <a:lnTo>
                      <a:pt x="725" y="704"/>
                    </a:lnTo>
                    <a:lnTo>
                      <a:pt x="727" y="697"/>
                    </a:lnTo>
                    <a:lnTo>
                      <a:pt x="725" y="687"/>
                    </a:lnTo>
                    <a:lnTo>
                      <a:pt x="725" y="687"/>
                    </a:lnTo>
                    <a:lnTo>
                      <a:pt x="727" y="684"/>
                    </a:lnTo>
                    <a:lnTo>
                      <a:pt x="727" y="684"/>
                    </a:lnTo>
                    <a:lnTo>
                      <a:pt x="733" y="684"/>
                    </a:lnTo>
                    <a:lnTo>
                      <a:pt x="738" y="685"/>
                    </a:lnTo>
                    <a:lnTo>
                      <a:pt x="744" y="689"/>
                    </a:lnTo>
                    <a:lnTo>
                      <a:pt x="746" y="691"/>
                    </a:lnTo>
                    <a:lnTo>
                      <a:pt x="751" y="700"/>
                    </a:lnTo>
                    <a:lnTo>
                      <a:pt x="755" y="712"/>
                    </a:lnTo>
                    <a:lnTo>
                      <a:pt x="757" y="734"/>
                    </a:lnTo>
                    <a:lnTo>
                      <a:pt x="759" y="747"/>
                    </a:lnTo>
                    <a:lnTo>
                      <a:pt x="763" y="758"/>
                    </a:lnTo>
                    <a:lnTo>
                      <a:pt x="763" y="758"/>
                    </a:lnTo>
                    <a:lnTo>
                      <a:pt x="774" y="781"/>
                    </a:lnTo>
                    <a:lnTo>
                      <a:pt x="774" y="781"/>
                    </a:lnTo>
                    <a:lnTo>
                      <a:pt x="776" y="788"/>
                    </a:lnTo>
                    <a:lnTo>
                      <a:pt x="776" y="794"/>
                    </a:lnTo>
                    <a:lnTo>
                      <a:pt x="772" y="807"/>
                    </a:lnTo>
                    <a:lnTo>
                      <a:pt x="766" y="816"/>
                    </a:lnTo>
                    <a:lnTo>
                      <a:pt x="766" y="822"/>
                    </a:lnTo>
                    <a:lnTo>
                      <a:pt x="766" y="827"/>
                    </a:lnTo>
                    <a:lnTo>
                      <a:pt x="766" y="827"/>
                    </a:lnTo>
                    <a:lnTo>
                      <a:pt x="768" y="833"/>
                    </a:lnTo>
                    <a:lnTo>
                      <a:pt x="772" y="837"/>
                    </a:lnTo>
                    <a:lnTo>
                      <a:pt x="777" y="842"/>
                    </a:lnTo>
                    <a:lnTo>
                      <a:pt x="787" y="848"/>
                    </a:lnTo>
                    <a:lnTo>
                      <a:pt x="792" y="854"/>
                    </a:lnTo>
                    <a:lnTo>
                      <a:pt x="792" y="854"/>
                    </a:lnTo>
                    <a:lnTo>
                      <a:pt x="794" y="859"/>
                    </a:lnTo>
                    <a:lnTo>
                      <a:pt x="796" y="863"/>
                    </a:lnTo>
                    <a:lnTo>
                      <a:pt x="794" y="874"/>
                    </a:lnTo>
                    <a:lnTo>
                      <a:pt x="792" y="884"/>
                    </a:lnTo>
                    <a:lnTo>
                      <a:pt x="792" y="889"/>
                    </a:lnTo>
                    <a:lnTo>
                      <a:pt x="794" y="895"/>
                    </a:lnTo>
                    <a:lnTo>
                      <a:pt x="794" y="895"/>
                    </a:lnTo>
                    <a:lnTo>
                      <a:pt x="796" y="898"/>
                    </a:lnTo>
                    <a:lnTo>
                      <a:pt x="798" y="900"/>
                    </a:lnTo>
                    <a:lnTo>
                      <a:pt x="798" y="904"/>
                    </a:lnTo>
                    <a:lnTo>
                      <a:pt x="798" y="904"/>
                    </a:lnTo>
                    <a:lnTo>
                      <a:pt x="794" y="913"/>
                    </a:lnTo>
                    <a:lnTo>
                      <a:pt x="791" y="923"/>
                    </a:lnTo>
                    <a:lnTo>
                      <a:pt x="779" y="941"/>
                    </a:lnTo>
                    <a:lnTo>
                      <a:pt x="779" y="941"/>
                    </a:lnTo>
                    <a:lnTo>
                      <a:pt x="776" y="958"/>
                    </a:lnTo>
                    <a:lnTo>
                      <a:pt x="772" y="984"/>
                    </a:lnTo>
                    <a:lnTo>
                      <a:pt x="772" y="1009"/>
                    </a:lnTo>
                    <a:lnTo>
                      <a:pt x="772" y="1020"/>
                    </a:lnTo>
                    <a:lnTo>
                      <a:pt x="774" y="1027"/>
                    </a:lnTo>
                    <a:lnTo>
                      <a:pt x="774" y="1027"/>
                    </a:lnTo>
                    <a:lnTo>
                      <a:pt x="777" y="1031"/>
                    </a:lnTo>
                    <a:lnTo>
                      <a:pt x="779" y="1031"/>
                    </a:lnTo>
                    <a:lnTo>
                      <a:pt x="783" y="1031"/>
                    </a:lnTo>
                    <a:lnTo>
                      <a:pt x="785" y="1033"/>
                    </a:lnTo>
                    <a:lnTo>
                      <a:pt x="785" y="1033"/>
                    </a:lnTo>
                    <a:lnTo>
                      <a:pt x="777" y="1040"/>
                    </a:lnTo>
                    <a:lnTo>
                      <a:pt x="777" y="1040"/>
                    </a:lnTo>
                    <a:lnTo>
                      <a:pt x="779" y="1044"/>
                    </a:lnTo>
                    <a:lnTo>
                      <a:pt x="781" y="1046"/>
                    </a:lnTo>
                    <a:lnTo>
                      <a:pt x="783" y="1050"/>
                    </a:lnTo>
                    <a:lnTo>
                      <a:pt x="783" y="1050"/>
                    </a:lnTo>
                    <a:lnTo>
                      <a:pt x="783" y="1059"/>
                    </a:lnTo>
                    <a:lnTo>
                      <a:pt x="783" y="1059"/>
                    </a:lnTo>
                    <a:lnTo>
                      <a:pt x="783" y="1061"/>
                    </a:lnTo>
                    <a:lnTo>
                      <a:pt x="783" y="1061"/>
                    </a:lnTo>
                    <a:lnTo>
                      <a:pt x="796" y="1059"/>
                    </a:lnTo>
                    <a:lnTo>
                      <a:pt x="807" y="1055"/>
                    </a:lnTo>
                    <a:lnTo>
                      <a:pt x="824" y="1044"/>
                    </a:lnTo>
                    <a:lnTo>
                      <a:pt x="824" y="1044"/>
                    </a:lnTo>
                    <a:lnTo>
                      <a:pt x="839" y="1037"/>
                    </a:lnTo>
                    <a:lnTo>
                      <a:pt x="845" y="1031"/>
                    </a:lnTo>
                    <a:lnTo>
                      <a:pt x="852" y="1026"/>
                    </a:lnTo>
                    <a:lnTo>
                      <a:pt x="852" y="1026"/>
                    </a:lnTo>
                    <a:lnTo>
                      <a:pt x="856" y="1016"/>
                    </a:lnTo>
                    <a:lnTo>
                      <a:pt x="856" y="1016"/>
                    </a:lnTo>
                    <a:lnTo>
                      <a:pt x="863" y="1009"/>
                    </a:lnTo>
                    <a:lnTo>
                      <a:pt x="863" y="1009"/>
                    </a:lnTo>
                    <a:lnTo>
                      <a:pt x="867" y="999"/>
                    </a:lnTo>
                    <a:lnTo>
                      <a:pt x="869" y="986"/>
                    </a:lnTo>
                    <a:lnTo>
                      <a:pt x="869" y="973"/>
                    </a:lnTo>
                    <a:lnTo>
                      <a:pt x="869" y="958"/>
                    </a:lnTo>
                    <a:lnTo>
                      <a:pt x="865" y="930"/>
                    </a:lnTo>
                    <a:lnTo>
                      <a:pt x="862" y="906"/>
                    </a:lnTo>
                    <a:lnTo>
                      <a:pt x="862" y="906"/>
                    </a:lnTo>
                    <a:lnTo>
                      <a:pt x="865" y="885"/>
                    </a:lnTo>
                    <a:lnTo>
                      <a:pt x="865" y="885"/>
                    </a:lnTo>
                    <a:lnTo>
                      <a:pt x="862" y="867"/>
                    </a:lnTo>
                    <a:lnTo>
                      <a:pt x="860" y="857"/>
                    </a:lnTo>
                    <a:lnTo>
                      <a:pt x="860" y="846"/>
                    </a:lnTo>
                    <a:lnTo>
                      <a:pt x="860" y="846"/>
                    </a:lnTo>
                    <a:lnTo>
                      <a:pt x="862" y="839"/>
                    </a:lnTo>
                    <a:lnTo>
                      <a:pt x="865" y="833"/>
                    </a:lnTo>
                    <a:lnTo>
                      <a:pt x="867" y="827"/>
                    </a:lnTo>
                    <a:lnTo>
                      <a:pt x="871" y="822"/>
                    </a:lnTo>
                    <a:lnTo>
                      <a:pt x="871" y="822"/>
                    </a:lnTo>
                    <a:lnTo>
                      <a:pt x="873" y="792"/>
                    </a:lnTo>
                    <a:lnTo>
                      <a:pt x="873" y="792"/>
                    </a:lnTo>
                    <a:lnTo>
                      <a:pt x="875" y="788"/>
                    </a:lnTo>
                    <a:lnTo>
                      <a:pt x="878" y="785"/>
                    </a:lnTo>
                    <a:lnTo>
                      <a:pt x="882" y="781"/>
                    </a:lnTo>
                    <a:lnTo>
                      <a:pt x="884" y="775"/>
                    </a:lnTo>
                    <a:lnTo>
                      <a:pt x="884" y="775"/>
                    </a:lnTo>
                    <a:lnTo>
                      <a:pt x="878" y="766"/>
                    </a:lnTo>
                    <a:lnTo>
                      <a:pt x="878" y="766"/>
                    </a:lnTo>
                    <a:lnTo>
                      <a:pt x="877" y="755"/>
                    </a:lnTo>
                    <a:lnTo>
                      <a:pt x="878" y="745"/>
                    </a:lnTo>
                    <a:lnTo>
                      <a:pt x="878" y="738"/>
                    </a:lnTo>
                    <a:lnTo>
                      <a:pt x="877" y="732"/>
                    </a:lnTo>
                    <a:lnTo>
                      <a:pt x="875" y="728"/>
                    </a:lnTo>
                    <a:lnTo>
                      <a:pt x="875" y="728"/>
                    </a:lnTo>
                    <a:lnTo>
                      <a:pt x="856" y="702"/>
                    </a:lnTo>
                    <a:lnTo>
                      <a:pt x="856" y="702"/>
                    </a:lnTo>
                    <a:lnTo>
                      <a:pt x="852" y="687"/>
                    </a:lnTo>
                    <a:lnTo>
                      <a:pt x="852" y="672"/>
                    </a:lnTo>
                    <a:lnTo>
                      <a:pt x="854" y="642"/>
                    </a:lnTo>
                    <a:lnTo>
                      <a:pt x="856" y="614"/>
                    </a:lnTo>
                    <a:lnTo>
                      <a:pt x="856" y="598"/>
                    </a:lnTo>
                    <a:lnTo>
                      <a:pt x="854" y="583"/>
                    </a:lnTo>
                    <a:lnTo>
                      <a:pt x="854" y="583"/>
                    </a:lnTo>
                    <a:lnTo>
                      <a:pt x="850" y="568"/>
                    </a:lnTo>
                    <a:lnTo>
                      <a:pt x="847" y="557"/>
                    </a:lnTo>
                    <a:lnTo>
                      <a:pt x="847" y="557"/>
                    </a:lnTo>
                    <a:lnTo>
                      <a:pt x="845" y="545"/>
                    </a:lnTo>
                    <a:lnTo>
                      <a:pt x="845" y="536"/>
                    </a:lnTo>
                    <a:lnTo>
                      <a:pt x="845" y="525"/>
                    </a:lnTo>
                    <a:lnTo>
                      <a:pt x="843" y="515"/>
                    </a:lnTo>
                    <a:lnTo>
                      <a:pt x="843" y="515"/>
                    </a:lnTo>
                    <a:lnTo>
                      <a:pt x="832" y="489"/>
                    </a:lnTo>
                    <a:lnTo>
                      <a:pt x="832" y="489"/>
                    </a:lnTo>
                    <a:lnTo>
                      <a:pt x="832" y="482"/>
                    </a:lnTo>
                    <a:lnTo>
                      <a:pt x="834" y="474"/>
                    </a:lnTo>
                    <a:lnTo>
                      <a:pt x="839" y="461"/>
                    </a:lnTo>
                    <a:lnTo>
                      <a:pt x="839" y="461"/>
                    </a:lnTo>
                    <a:lnTo>
                      <a:pt x="830" y="452"/>
                    </a:lnTo>
                    <a:lnTo>
                      <a:pt x="822" y="441"/>
                    </a:lnTo>
                    <a:lnTo>
                      <a:pt x="817" y="431"/>
                    </a:lnTo>
                    <a:lnTo>
                      <a:pt x="813" y="420"/>
                    </a:lnTo>
                    <a:lnTo>
                      <a:pt x="807" y="398"/>
                    </a:lnTo>
                    <a:lnTo>
                      <a:pt x="798" y="372"/>
                    </a:lnTo>
                    <a:lnTo>
                      <a:pt x="798" y="372"/>
                    </a:lnTo>
                    <a:lnTo>
                      <a:pt x="791" y="357"/>
                    </a:lnTo>
                    <a:lnTo>
                      <a:pt x="783" y="340"/>
                    </a:lnTo>
                    <a:lnTo>
                      <a:pt x="781" y="332"/>
                    </a:lnTo>
                    <a:lnTo>
                      <a:pt x="779" y="323"/>
                    </a:lnTo>
                    <a:lnTo>
                      <a:pt x="779" y="314"/>
                    </a:lnTo>
                    <a:lnTo>
                      <a:pt x="781" y="302"/>
                    </a:lnTo>
                    <a:lnTo>
                      <a:pt x="781" y="302"/>
                    </a:lnTo>
                    <a:lnTo>
                      <a:pt x="774" y="295"/>
                    </a:lnTo>
                    <a:lnTo>
                      <a:pt x="764" y="289"/>
                    </a:lnTo>
                    <a:lnTo>
                      <a:pt x="753" y="286"/>
                    </a:lnTo>
                    <a:lnTo>
                      <a:pt x="742" y="280"/>
                    </a:lnTo>
                    <a:lnTo>
                      <a:pt x="718" y="274"/>
                    </a:lnTo>
                    <a:lnTo>
                      <a:pt x="705" y="269"/>
                    </a:lnTo>
                    <a:lnTo>
                      <a:pt x="695" y="265"/>
                    </a:lnTo>
                    <a:lnTo>
                      <a:pt x="695" y="265"/>
                    </a:lnTo>
                    <a:lnTo>
                      <a:pt x="690" y="259"/>
                    </a:lnTo>
                    <a:lnTo>
                      <a:pt x="686" y="252"/>
                    </a:lnTo>
                    <a:lnTo>
                      <a:pt x="682" y="245"/>
                    </a:lnTo>
                    <a:lnTo>
                      <a:pt x="678" y="237"/>
                    </a:lnTo>
                    <a:lnTo>
                      <a:pt x="678" y="237"/>
                    </a:lnTo>
                    <a:lnTo>
                      <a:pt x="673" y="231"/>
                    </a:lnTo>
                    <a:lnTo>
                      <a:pt x="667" y="226"/>
                    </a:lnTo>
                    <a:lnTo>
                      <a:pt x="658" y="222"/>
                    </a:lnTo>
                    <a:lnTo>
                      <a:pt x="649" y="218"/>
                    </a:lnTo>
                    <a:lnTo>
                      <a:pt x="628" y="215"/>
                    </a:lnTo>
                    <a:lnTo>
                      <a:pt x="607" y="213"/>
                    </a:lnTo>
                    <a:lnTo>
                      <a:pt x="607" y="213"/>
                    </a:lnTo>
                    <a:lnTo>
                      <a:pt x="604" y="202"/>
                    </a:lnTo>
                    <a:lnTo>
                      <a:pt x="604" y="188"/>
                    </a:lnTo>
                    <a:lnTo>
                      <a:pt x="606" y="175"/>
                    </a:lnTo>
                    <a:lnTo>
                      <a:pt x="609" y="166"/>
                    </a:lnTo>
                    <a:lnTo>
                      <a:pt x="609" y="166"/>
                    </a:lnTo>
                    <a:lnTo>
                      <a:pt x="613" y="160"/>
                    </a:lnTo>
                    <a:lnTo>
                      <a:pt x="621" y="155"/>
                    </a:lnTo>
                    <a:lnTo>
                      <a:pt x="628" y="149"/>
                    </a:lnTo>
                    <a:lnTo>
                      <a:pt x="630" y="145"/>
                    </a:lnTo>
                    <a:lnTo>
                      <a:pt x="632" y="140"/>
                    </a:lnTo>
                    <a:lnTo>
                      <a:pt x="632" y="140"/>
                    </a:lnTo>
                    <a:lnTo>
                      <a:pt x="634" y="132"/>
                    </a:lnTo>
                    <a:lnTo>
                      <a:pt x="634" y="129"/>
                    </a:lnTo>
                    <a:lnTo>
                      <a:pt x="632" y="123"/>
                    </a:lnTo>
                    <a:lnTo>
                      <a:pt x="630" y="119"/>
                    </a:lnTo>
                    <a:lnTo>
                      <a:pt x="624" y="114"/>
                    </a:lnTo>
                    <a:lnTo>
                      <a:pt x="619" y="106"/>
                    </a:lnTo>
                    <a:lnTo>
                      <a:pt x="619" y="106"/>
                    </a:lnTo>
                    <a:lnTo>
                      <a:pt x="619" y="76"/>
                    </a:lnTo>
                    <a:lnTo>
                      <a:pt x="619" y="76"/>
                    </a:lnTo>
                    <a:lnTo>
                      <a:pt x="617" y="61"/>
                    </a:lnTo>
                    <a:lnTo>
                      <a:pt x="613" y="48"/>
                    </a:lnTo>
                    <a:lnTo>
                      <a:pt x="609" y="37"/>
                    </a:lnTo>
                    <a:lnTo>
                      <a:pt x="602" y="26"/>
                    </a:lnTo>
                    <a:lnTo>
                      <a:pt x="602" y="26"/>
                    </a:lnTo>
                    <a:lnTo>
                      <a:pt x="594" y="20"/>
                    </a:lnTo>
                    <a:lnTo>
                      <a:pt x="587" y="17"/>
                    </a:lnTo>
                    <a:lnTo>
                      <a:pt x="568" y="9"/>
                    </a:lnTo>
                    <a:lnTo>
                      <a:pt x="568" y="9"/>
                    </a:lnTo>
                    <a:lnTo>
                      <a:pt x="559" y="3"/>
                    </a:lnTo>
                    <a:lnTo>
                      <a:pt x="551" y="2"/>
                    </a:lnTo>
                    <a:lnTo>
                      <a:pt x="533" y="0"/>
                    </a:lnTo>
                    <a:lnTo>
                      <a:pt x="516" y="2"/>
                    </a:lnTo>
                    <a:lnTo>
                      <a:pt x="499" y="7"/>
                    </a:lnTo>
                    <a:lnTo>
                      <a:pt x="484" y="17"/>
                    </a:lnTo>
                    <a:lnTo>
                      <a:pt x="473" y="28"/>
                    </a:lnTo>
                    <a:lnTo>
                      <a:pt x="462" y="41"/>
                    </a:lnTo>
                    <a:lnTo>
                      <a:pt x="456" y="58"/>
                    </a:lnTo>
                    <a:lnTo>
                      <a:pt x="456" y="58"/>
                    </a:lnTo>
                    <a:lnTo>
                      <a:pt x="454" y="65"/>
                    </a:lnTo>
                    <a:lnTo>
                      <a:pt x="454" y="73"/>
                    </a:lnTo>
                    <a:lnTo>
                      <a:pt x="454" y="89"/>
                    </a:lnTo>
                    <a:lnTo>
                      <a:pt x="458" y="106"/>
                    </a:lnTo>
                    <a:lnTo>
                      <a:pt x="460" y="123"/>
                    </a:lnTo>
                    <a:lnTo>
                      <a:pt x="460" y="123"/>
                    </a:lnTo>
                    <a:lnTo>
                      <a:pt x="456" y="127"/>
                    </a:lnTo>
                    <a:lnTo>
                      <a:pt x="454" y="132"/>
                    </a:lnTo>
                    <a:lnTo>
                      <a:pt x="451" y="144"/>
                    </a:lnTo>
                    <a:lnTo>
                      <a:pt x="452" y="155"/>
                    </a:lnTo>
                    <a:lnTo>
                      <a:pt x="454" y="160"/>
                    </a:lnTo>
                    <a:lnTo>
                      <a:pt x="458" y="166"/>
                    </a:lnTo>
                    <a:lnTo>
                      <a:pt x="458" y="166"/>
                    </a:lnTo>
                    <a:lnTo>
                      <a:pt x="469" y="175"/>
                    </a:lnTo>
                    <a:lnTo>
                      <a:pt x="469" y="175"/>
                    </a:lnTo>
                    <a:lnTo>
                      <a:pt x="473" y="196"/>
                    </a:lnTo>
                    <a:lnTo>
                      <a:pt x="473" y="196"/>
                    </a:lnTo>
                    <a:lnTo>
                      <a:pt x="458" y="209"/>
                    </a:lnTo>
                    <a:lnTo>
                      <a:pt x="458" y="209"/>
                    </a:lnTo>
                    <a:lnTo>
                      <a:pt x="456" y="213"/>
                    </a:lnTo>
                    <a:lnTo>
                      <a:pt x="454" y="218"/>
                    </a:lnTo>
                    <a:lnTo>
                      <a:pt x="454" y="230"/>
                    </a:lnTo>
                    <a:lnTo>
                      <a:pt x="456" y="254"/>
                    </a:lnTo>
                    <a:lnTo>
                      <a:pt x="456" y="254"/>
                    </a:lnTo>
                    <a:lnTo>
                      <a:pt x="447" y="263"/>
                    </a:lnTo>
                    <a:lnTo>
                      <a:pt x="447" y="263"/>
                    </a:lnTo>
                    <a:lnTo>
                      <a:pt x="432" y="261"/>
                    </a:lnTo>
                    <a:lnTo>
                      <a:pt x="426" y="261"/>
                    </a:lnTo>
                    <a:lnTo>
                      <a:pt x="419" y="263"/>
                    </a:lnTo>
                    <a:lnTo>
                      <a:pt x="419" y="263"/>
                    </a:lnTo>
                    <a:lnTo>
                      <a:pt x="415" y="276"/>
                    </a:lnTo>
                    <a:lnTo>
                      <a:pt x="409" y="286"/>
                    </a:lnTo>
                    <a:lnTo>
                      <a:pt x="404" y="293"/>
                    </a:lnTo>
                    <a:lnTo>
                      <a:pt x="394" y="299"/>
                    </a:lnTo>
                    <a:lnTo>
                      <a:pt x="378" y="312"/>
                    </a:lnTo>
                    <a:lnTo>
                      <a:pt x="359" y="323"/>
                    </a:lnTo>
                    <a:lnTo>
                      <a:pt x="359" y="323"/>
                    </a:lnTo>
                    <a:lnTo>
                      <a:pt x="346" y="334"/>
                    </a:lnTo>
                    <a:lnTo>
                      <a:pt x="335" y="351"/>
                    </a:lnTo>
                    <a:lnTo>
                      <a:pt x="325" y="368"/>
                    </a:lnTo>
                    <a:lnTo>
                      <a:pt x="318" y="385"/>
                    </a:lnTo>
                    <a:lnTo>
                      <a:pt x="318" y="385"/>
                    </a:lnTo>
                    <a:lnTo>
                      <a:pt x="316" y="387"/>
                    </a:lnTo>
                    <a:lnTo>
                      <a:pt x="316" y="387"/>
                    </a:lnTo>
                    <a:lnTo>
                      <a:pt x="314" y="379"/>
                    </a:lnTo>
                    <a:lnTo>
                      <a:pt x="312" y="372"/>
                    </a:lnTo>
                    <a:lnTo>
                      <a:pt x="312" y="364"/>
                    </a:lnTo>
                    <a:lnTo>
                      <a:pt x="310" y="360"/>
                    </a:lnTo>
                    <a:lnTo>
                      <a:pt x="307" y="358"/>
                    </a:lnTo>
                    <a:lnTo>
                      <a:pt x="307" y="358"/>
                    </a:lnTo>
                    <a:lnTo>
                      <a:pt x="303" y="355"/>
                    </a:lnTo>
                    <a:lnTo>
                      <a:pt x="299" y="355"/>
                    </a:lnTo>
                    <a:lnTo>
                      <a:pt x="290" y="357"/>
                    </a:lnTo>
                    <a:lnTo>
                      <a:pt x="290" y="357"/>
                    </a:lnTo>
                    <a:lnTo>
                      <a:pt x="239" y="286"/>
                    </a:lnTo>
                    <a:lnTo>
                      <a:pt x="239" y="286"/>
                    </a:lnTo>
                    <a:lnTo>
                      <a:pt x="239" y="282"/>
                    </a:lnTo>
                    <a:lnTo>
                      <a:pt x="239" y="278"/>
                    </a:lnTo>
                    <a:lnTo>
                      <a:pt x="241" y="274"/>
                    </a:lnTo>
                    <a:lnTo>
                      <a:pt x="241" y="269"/>
                    </a:lnTo>
                    <a:lnTo>
                      <a:pt x="241" y="269"/>
                    </a:lnTo>
                    <a:lnTo>
                      <a:pt x="236" y="265"/>
                    </a:lnTo>
                    <a:lnTo>
                      <a:pt x="236" y="265"/>
                    </a:lnTo>
                    <a:lnTo>
                      <a:pt x="232" y="265"/>
                    </a:lnTo>
                    <a:lnTo>
                      <a:pt x="228" y="265"/>
                    </a:lnTo>
                    <a:lnTo>
                      <a:pt x="223" y="271"/>
                    </a:lnTo>
                    <a:lnTo>
                      <a:pt x="223" y="271"/>
                    </a:lnTo>
                    <a:lnTo>
                      <a:pt x="221" y="271"/>
                    </a:lnTo>
                    <a:lnTo>
                      <a:pt x="221" y="271"/>
                    </a:lnTo>
                    <a:lnTo>
                      <a:pt x="213" y="256"/>
                    </a:lnTo>
                    <a:lnTo>
                      <a:pt x="206" y="241"/>
                    </a:lnTo>
                    <a:lnTo>
                      <a:pt x="196" y="228"/>
                    </a:lnTo>
                    <a:lnTo>
                      <a:pt x="193" y="222"/>
                    </a:lnTo>
                    <a:lnTo>
                      <a:pt x="185" y="216"/>
                    </a:lnTo>
                    <a:lnTo>
                      <a:pt x="185" y="216"/>
                    </a:lnTo>
                    <a:lnTo>
                      <a:pt x="178" y="218"/>
                    </a:lnTo>
                    <a:lnTo>
                      <a:pt x="170" y="222"/>
                    </a:lnTo>
                    <a:lnTo>
                      <a:pt x="159" y="231"/>
                    </a:lnTo>
                    <a:lnTo>
                      <a:pt x="159" y="231"/>
                    </a:lnTo>
                    <a:lnTo>
                      <a:pt x="152" y="224"/>
                    </a:lnTo>
                    <a:lnTo>
                      <a:pt x="144" y="213"/>
                    </a:lnTo>
                    <a:lnTo>
                      <a:pt x="127" y="188"/>
                    </a:lnTo>
                    <a:lnTo>
                      <a:pt x="110" y="166"/>
                    </a:lnTo>
                    <a:lnTo>
                      <a:pt x="101" y="157"/>
                    </a:lnTo>
                    <a:lnTo>
                      <a:pt x="94" y="153"/>
                    </a:lnTo>
                    <a:lnTo>
                      <a:pt x="94" y="153"/>
                    </a:lnTo>
                    <a:lnTo>
                      <a:pt x="94" y="147"/>
                    </a:lnTo>
                    <a:lnTo>
                      <a:pt x="95" y="142"/>
                    </a:lnTo>
                    <a:lnTo>
                      <a:pt x="97" y="129"/>
                    </a:lnTo>
                    <a:lnTo>
                      <a:pt x="101" y="116"/>
                    </a:lnTo>
                    <a:lnTo>
                      <a:pt x="99" y="110"/>
                    </a:lnTo>
                    <a:lnTo>
                      <a:pt x="97" y="106"/>
                    </a:lnTo>
                    <a:lnTo>
                      <a:pt x="97" y="106"/>
                    </a:lnTo>
                    <a:lnTo>
                      <a:pt x="95" y="102"/>
                    </a:lnTo>
                    <a:lnTo>
                      <a:pt x="95" y="102"/>
                    </a:lnTo>
                    <a:lnTo>
                      <a:pt x="90" y="104"/>
                    </a:lnTo>
                    <a:lnTo>
                      <a:pt x="82" y="106"/>
                    </a:lnTo>
                    <a:lnTo>
                      <a:pt x="69" y="112"/>
                    </a:lnTo>
                    <a:lnTo>
                      <a:pt x="58" y="117"/>
                    </a:lnTo>
                    <a:lnTo>
                      <a:pt x="53" y="119"/>
                    </a:lnTo>
                    <a:lnTo>
                      <a:pt x="53" y="119"/>
                    </a:lnTo>
                    <a:lnTo>
                      <a:pt x="53" y="119"/>
                    </a:lnTo>
                    <a:lnTo>
                      <a:pt x="53" y="119"/>
                    </a:lnTo>
                    <a:lnTo>
                      <a:pt x="13" y="74"/>
                    </a:lnTo>
                    <a:lnTo>
                      <a:pt x="13" y="74"/>
                    </a:lnTo>
                    <a:lnTo>
                      <a:pt x="0" y="86"/>
                    </a:lnTo>
                    <a:lnTo>
                      <a:pt x="0" y="86"/>
                    </a:lnTo>
                    <a:lnTo>
                      <a:pt x="32" y="127"/>
                    </a:lnTo>
                    <a:lnTo>
                      <a:pt x="32" y="127"/>
                    </a:lnTo>
                    <a:lnTo>
                      <a:pt x="26" y="132"/>
                    </a:lnTo>
                    <a:lnTo>
                      <a:pt x="26" y="132"/>
                    </a:lnTo>
                    <a:lnTo>
                      <a:pt x="28" y="144"/>
                    </a:lnTo>
                    <a:lnTo>
                      <a:pt x="28" y="144"/>
                    </a:lnTo>
                    <a:lnTo>
                      <a:pt x="32" y="147"/>
                    </a:lnTo>
                    <a:lnTo>
                      <a:pt x="32" y="147"/>
                    </a:lnTo>
                    <a:lnTo>
                      <a:pt x="41" y="142"/>
                    </a:lnTo>
                    <a:lnTo>
                      <a:pt x="41" y="142"/>
                    </a:lnTo>
                    <a:lnTo>
                      <a:pt x="56" y="159"/>
                    </a:lnTo>
                    <a:lnTo>
                      <a:pt x="56" y="159"/>
                    </a:lnTo>
                    <a:lnTo>
                      <a:pt x="56" y="162"/>
                    </a:lnTo>
                    <a:lnTo>
                      <a:pt x="56" y="162"/>
                    </a:lnTo>
                    <a:lnTo>
                      <a:pt x="49" y="168"/>
                    </a:lnTo>
                    <a:lnTo>
                      <a:pt x="49" y="168"/>
                    </a:lnTo>
                    <a:lnTo>
                      <a:pt x="51" y="172"/>
                    </a:lnTo>
                    <a:lnTo>
                      <a:pt x="49" y="175"/>
                    </a:lnTo>
                    <a:lnTo>
                      <a:pt x="45" y="183"/>
                    </a:lnTo>
                    <a:lnTo>
                      <a:pt x="41" y="192"/>
                    </a:lnTo>
                    <a:lnTo>
                      <a:pt x="41" y="198"/>
                    </a:lnTo>
                    <a:lnTo>
                      <a:pt x="41" y="205"/>
                    </a:lnTo>
                    <a:lnTo>
                      <a:pt x="41" y="205"/>
                    </a:lnTo>
                    <a:lnTo>
                      <a:pt x="49" y="226"/>
                    </a:lnTo>
                    <a:lnTo>
                      <a:pt x="54" y="250"/>
                    </a:lnTo>
                    <a:lnTo>
                      <a:pt x="54" y="250"/>
                    </a:lnTo>
                    <a:lnTo>
                      <a:pt x="54" y="258"/>
                    </a:lnTo>
                    <a:lnTo>
                      <a:pt x="53" y="263"/>
                    </a:lnTo>
                    <a:lnTo>
                      <a:pt x="51" y="271"/>
                    </a:lnTo>
                    <a:lnTo>
                      <a:pt x="53" y="278"/>
                    </a:lnTo>
                    <a:lnTo>
                      <a:pt x="53" y="278"/>
                    </a:lnTo>
                    <a:lnTo>
                      <a:pt x="56" y="289"/>
                    </a:lnTo>
                    <a:lnTo>
                      <a:pt x="62" y="301"/>
                    </a:lnTo>
                    <a:lnTo>
                      <a:pt x="75" y="317"/>
                    </a:lnTo>
                    <a:lnTo>
                      <a:pt x="90" y="334"/>
                    </a:lnTo>
                    <a:lnTo>
                      <a:pt x="103" y="351"/>
                    </a:lnTo>
                    <a:lnTo>
                      <a:pt x="103" y="351"/>
                    </a:lnTo>
                    <a:lnTo>
                      <a:pt x="103" y="353"/>
                    </a:lnTo>
                    <a:lnTo>
                      <a:pt x="103" y="353"/>
                    </a:lnTo>
                    <a:lnTo>
                      <a:pt x="73" y="368"/>
                    </a:lnTo>
                    <a:lnTo>
                      <a:pt x="56" y="375"/>
                    </a:lnTo>
                    <a:lnTo>
                      <a:pt x="39" y="381"/>
                    </a:lnTo>
                    <a:lnTo>
                      <a:pt x="39" y="381"/>
                    </a:lnTo>
                    <a:lnTo>
                      <a:pt x="38" y="387"/>
                    </a:lnTo>
                    <a:lnTo>
                      <a:pt x="39" y="396"/>
                    </a:lnTo>
                    <a:lnTo>
                      <a:pt x="41" y="405"/>
                    </a:lnTo>
                    <a:lnTo>
                      <a:pt x="45" y="415"/>
                    </a:lnTo>
                    <a:lnTo>
                      <a:pt x="51" y="422"/>
                    </a:lnTo>
                    <a:lnTo>
                      <a:pt x="58" y="429"/>
                    </a:lnTo>
                    <a:lnTo>
                      <a:pt x="64" y="433"/>
                    </a:lnTo>
                    <a:lnTo>
                      <a:pt x="71" y="435"/>
                    </a:lnTo>
                    <a:lnTo>
                      <a:pt x="71" y="435"/>
                    </a:lnTo>
                    <a:lnTo>
                      <a:pt x="82" y="431"/>
                    </a:lnTo>
                    <a:lnTo>
                      <a:pt x="94" y="428"/>
                    </a:lnTo>
                    <a:lnTo>
                      <a:pt x="112" y="416"/>
                    </a:lnTo>
                    <a:lnTo>
                      <a:pt x="133" y="405"/>
                    </a:lnTo>
                    <a:lnTo>
                      <a:pt x="144" y="401"/>
                    </a:lnTo>
                    <a:lnTo>
                      <a:pt x="155" y="400"/>
                    </a:lnTo>
                    <a:lnTo>
                      <a:pt x="155" y="400"/>
                    </a:lnTo>
                    <a:lnTo>
                      <a:pt x="166" y="411"/>
                    </a:lnTo>
                    <a:lnTo>
                      <a:pt x="172" y="416"/>
                    </a:lnTo>
                    <a:lnTo>
                      <a:pt x="176" y="422"/>
                    </a:lnTo>
                    <a:lnTo>
                      <a:pt x="176" y="422"/>
                    </a:lnTo>
                    <a:lnTo>
                      <a:pt x="170" y="429"/>
                    </a:lnTo>
                    <a:lnTo>
                      <a:pt x="163" y="433"/>
                    </a:lnTo>
                    <a:lnTo>
                      <a:pt x="163" y="433"/>
                    </a:lnTo>
                    <a:lnTo>
                      <a:pt x="159" y="441"/>
                    </a:lnTo>
                    <a:lnTo>
                      <a:pt x="159" y="450"/>
                    </a:lnTo>
                    <a:lnTo>
                      <a:pt x="161" y="469"/>
                    </a:lnTo>
                    <a:lnTo>
                      <a:pt x="161" y="469"/>
                    </a:lnTo>
                    <a:lnTo>
                      <a:pt x="155" y="474"/>
                    </a:lnTo>
                    <a:lnTo>
                      <a:pt x="155" y="474"/>
                    </a:lnTo>
                    <a:lnTo>
                      <a:pt x="157" y="482"/>
                    </a:lnTo>
                    <a:lnTo>
                      <a:pt x="161" y="489"/>
                    </a:lnTo>
                    <a:lnTo>
                      <a:pt x="170" y="504"/>
                    </a:lnTo>
                    <a:lnTo>
                      <a:pt x="181" y="517"/>
                    </a:lnTo>
                    <a:lnTo>
                      <a:pt x="187" y="521"/>
                    </a:lnTo>
                    <a:lnTo>
                      <a:pt x="193" y="525"/>
                    </a:lnTo>
                    <a:lnTo>
                      <a:pt x="193" y="525"/>
                    </a:lnTo>
                    <a:lnTo>
                      <a:pt x="200" y="527"/>
                    </a:lnTo>
                    <a:lnTo>
                      <a:pt x="208" y="527"/>
                    </a:lnTo>
                    <a:lnTo>
                      <a:pt x="215" y="527"/>
                    </a:lnTo>
                    <a:lnTo>
                      <a:pt x="223" y="529"/>
                    </a:lnTo>
                    <a:lnTo>
                      <a:pt x="223" y="529"/>
                    </a:lnTo>
                    <a:lnTo>
                      <a:pt x="232" y="534"/>
                    </a:lnTo>
                    <a:lnTo>
                      <a:pt x="243" y="545"/>
                    </a:lnTo>
                    <a:lnTo>
                      <a:pt x="260" y="566"/>
                    </a:lnTo>
                    <a:lnTo>
                      <a:pt x="260" y="566"/>
                    </a:lnTo>
                    <a:lnTo>
                      <a:pt x="262" y="575"/>
                    </a:lnTo>
                    <a:lnTo>
                      <a:pt x="260" y="585"/>
                    </a:lnTo>
                    <a:lnTo>
                      <a:pt x="258" y="594"/>
                    </a:lnTo>
                    <a:lnTo>
                      <a:pt x="258" y="603"/>
                    </a:lnTo>
                    <a:lnTo>
                      <a:pt x="258" y="603"/>
                    </a:lnTo>
                    <a:lnTo>
                      <a:pt x="262" y="631"/>
                    </a:lnTo>
                    <a:lnTo>
                      <a:pt x="266" y="671"/>
                    </a:lnTo>
                    <a:lnTo>
                      <a:pt x="266" y="691"/>
                    </a:lnTo>
                    <a:lnTo>
                      <a:pt x="266" y="708"/>
                    </a:lnTo>
                    <a:lnTo>
                      <a:pt x="264" y="721"/>
                    </a:lnTo>
                    <a:lnTo>
                      <a:pt x="262" y="727"/>
                    </a:lnTo>
                    <a:lnTo>
                      <a:pt x="258" y="730"/>
                    </a:lnTo>
                    <a:lnTo>
                      <a:pt x="258" y="730"/>
                    </a:lnTo>
                    <a:lnTo>
                      <a:pt x="260" y="738"/>
                    </a:lnTo>
                    <a:lnTo>
                      <a:pt x="260" y="738"/>
                    </a:lnTo>
                    <a:lnTo>
                      <a:pt x="266" y="743"/>
                    </a:lnTo>
                    <a:lnTo>
                      <a:pt x="271" y="749"/>
                    </a:lnTo>
                    <a:lnTo>
                      <a:pt x="275" y="756"/>
                    </a:lnTo>
                    <a:lnTo>
                      <a:pt x="279" y="766"/>
                    </a:lnTo>
                    <a:lnTo>
                      <a:pt x="282" y="786"/>
                    </a:lnTo>
                    <a:lnTo>
                      <a:pt x="284" y="805"/>
                    </a:lnTo>
                    <a:lnTo>
                      <a:pt x="284" y="805"/>
                    </a:lnTo>
                    <a:lnTo>
                      <a:pt x="305" y="803"/>
                    </a:lnTo>
                    <a:lnTo>
                      <a:pt x="305" y="803"/>
                    </a:lnTo>
                    <a:lnTo>
                      <a:pt x="301" y="786"/>
                    </a:lnTo>
                    <a:lnTo>
                      <a:pt x="297" y="770"/>
                    </a:lnTo>
                    <a:lnTo>
                      <a:pt x="297" y="755"/>
                    </a:lnTo>
                    <a:lnTo>
                      <a:pt x="299" y="736"/>
                    </a:lnTo>
                    <a:lnTo>
                      <a:pt x="299" y="736"/>
                    </a:lnTo>
                    <a:lnTo>
                      <a:pt x="299" y="730"/>
                    </a:lnTo>
                    <a:lnTo>
                      <a:pt x="297" y="727"/>
                    </a:lnTo>
                    <a:lnTo>
                      <a:pt x="297" y="723"/>
                    </a:lnTo>
                    <a:lnTo>
                      <a:pt x="297" y="717"/>
                    </a:lnTo>
                    <a:lnTo>
                      <a:pt x="297" y="717"/>
                    </a:lnTo>
                    <a:lnTo>
                      <a:pt x="322" y="633"/>
                    </a:lnTo>
                    <a:lnTo>
                      <a:pt x="322" y="633"/>
                    </a:lnTo>
                    <a:lnTo>
                      <a:pt x="323" y="633"/>
                    </a:lnTo>
                    <a:lnTo>
                      <a:pt x="323" y="633"/>
                    </a:lnTo>
                    <a:lnTo>
                      <a:pt x="329" y="639"/>
                    </a:lnTo>
                    <a:lnTo>
                      <a:pt x="335" y="642"/>
                    </a:lnTo>
                    <a:lnTo>
                      <a:pt x="350" y="648"/>
                    </a:lnTo>
                    <a:lnTo>
                      <a:pt x="350" y="648"/>
                    </a:lnTo>
                    <a:lnTo>
                      <a:pt x="346" y="652"/>
                    </a:lnTo>
                    <a:lnTo>
                      <a:pt x="340" y="656"/>
                    </a:lnTo>
                    <a:lnTo>
                      <a:pt x="325" y="661"/>
                    </a:lnTo>
                    <a:lnTo>
                      <a:pt x="325" y="661"/>
                    </a:lnTo>
                    <a:lnTo>
                      <a:pt x="323" y="672"/>
                    </a:lnTo>
                    <a:lnTo>
                      <a:pt x="323" y="685"/>
                    </a:lnTo>
                    <a:lnTo>
                      <a:pt x="325" y="697"/>
                    </a:lnTo>
                    <a:lnTo>
                      <a:pt x="329" y="708"/>
                    </a:lnTo>
                    <a:lnTo>
                      <a:pt x="337" y="728"/>
                    </a:lnTo>
                    <a:lnTo>
                      <a:pt x="346" y="749"/>
                    </a:lnTo>
                    <a:lnTo>
                      <a:pt x="346" y="749"/>
                    </a:lnTo>
                    <a:lnTo>
                      <a:pt x="350" y="771"/>
                    </a:lnTo>
                    <a:lnTo>
                      <a:pt x="351" y="777"/>
                    </a:lnTo>
                    <a:lnTo>
                      <a:pt x="353" y="781"/>
                    </a:lnTo>
                    <a:lnTo>
                      <a:pt x="357" y="783"/>
                    </a:lnTo>
                    <a:lnTo>
                      <a:pt x="363" y="785"/>
                    </a:lnTo>
                    <a:lnTo>
                      <a:pt x="363" y="785"/>
                    </a:lnTo>
                    <a:lnTo>
                      <a:pt x="365" y="796"/>
                    </a:lnTo>
                    <a:lnTo>
                      <a:pt x="365" y="796"/>
                    </a:lnTo>
                    <a:lnTo>
                      <a:pt x="365" y="796"/>
                    </a:lnTo>
                    <a:lnTo>
                      <a:pt x="365" y="796"/>
                    </a:lnTo>
                    <a:lnTo>
                      <a:pt x="370" y="796"/>
                    </a:lnTo>
                    <a:lnTo>
                      <a:pt x="370" y="796"/>
                    </a:lnTo>
                    <a:lnTo>
                      <a:pt x="370" y="785"/>
                    </a:lnTo>
                    <a:lnTo>
                      <a:pt x="370" y="785"/>
                    </a:lnTo>
                    <a:lnTo>
                      <a:pt x="372" y="783"/>
                    </a:lnTo>
                    <a:lnTo>
                      <a:pt x="372" y="783"/>
                    </a:lnTo>
                    <a:lnTo>
                      <a:pt x="378" y="792"/>
                    </a:lnTo>
                    <a:lnTo>
                      <a:pt x="381" y="799"/>
                    </a:lnTo>
                    <a:lnTo>
                      <a:pt x="381" y="809"/>
                    </a:lnTo>
                    <a:lnTo>
                      <a:pt x="379" y="818"/>
                    </a:lnTo>
                    <a:lnTo>
                      <a:pt x="372" y="839"/>
                    </a:lnTo>
                    <a:lnTo>
                      <a:pt x="370" y="848"/>
                    </a:lnTo>
                    <a:lnTo>
                      <a:pt x="368" y="856"/>
                    </a:lnTo>
                    <a:lnTo>
                      <a:pt x="368" y="856"/>
                    </a:lnTo>
                    <a:lnTo>
                      <a:pt x="370" y="867"/>
                    </a:lnTo>
                    <a:lnTo>
                      <a:pt x="372" y="876"/>
                    </a:lnTo>
                    <a:lnTo>
                      <a:pt x="378" y="893"/>
                    </a:lnTo>
                    <a:lnTo>
                      <a:pt x="378" y="893"/>
                    </a:lnTo>
                    <a:lnTo>
                      <a:pt x="378" y="998"/>
                    </a:lnTo>
                    <a:lnTo>
                      <a:pt x="378" y="998"/>
                    </a:lnTo>
                    <a:lnTo>
                      <a:pt x="366" y="1011"/>
                    </a:lnTo>
                    <a:lnTo>
                      <a:pt x="359" y="1022"/>
                    </a:lnTo>
                    <a:lnTo>
                      <a:pt x="351" y="1037"/>
                    </a:lnTo>
                    <a:lnTo>
                      <a:pt x="348" y="1057"/>
                    </a:lnTo>
                    <a:lnTo>
                      <a:pt x="348" y="1057"/>
                    </a:lnTo>
                    <a:lnTo>
                      <a:pt x="366" y="1046"/>
                    </a:lnTo>
                    <a:lnTo>
                      <a:pt x="366" y="1046"/>
                    </a:lnTo>
                    <a:lnTo>
                      <a:pt x="361" y="1054"/>
                    </a:lnTo>
                    <a:lnTo>
                      <a:pt x="361" y="1054"/>
                    </a:lnTo>
                    <a:lnTo>
                      <a:pt x="361" y="1063"/>
                    </a:lnTo>
                    <a:lnTo>
                      <a:pt x="365" y="1069"/>
                    </a:lnTo>
                    <a:lnTo>
                      <a:pt x="368" y="1074"/>
                    </a:lnTo>
                    <a:lnTo>
                      <a:pt x="372" y="1080"/>
                    </a:lnTo>
                    <a:lnTo>
                      <a:pt x="372" y="1080"/>
                    </a:lnTo>
                    <a:lnTo>
                      <a:pt x="374" y="1106"/>
                    </a:lnTo>
                    <a:lnTo>
                      <a:pt x="374" y="1106"/>
                    </a:lnTo>
                    <a:lnTo>
                      <a:pt x="383" y="1138"/>
                    </a:lnTo>
                    <a:lnTo>
                      <a:pt x="383" y="1138"/>
                    </a:lnTo>
                    <a:lnTo>
                      <a:pt x="378" y="1143"/>
                    </a:lnTo>
                    <a:lnTo>
                      <a:pt x="378" y="1147"/>
                    </a:lnTo>
                    <a:lnTo>
                      <a:pt x="378" y="1149"/>
                    </a:lnTo>
                    <a:lnTo>
                      <a:pt x="376" y="1156"/>
                    </a:lnTo>
                    <a:lnTo>
                      <a:pt x="376" y="1156"/>
                    </a:lnTo>
                    <a:lnTo>
                      <a:pt x="365" y="1173"/>
                    </a:lnTo>
                    <a:lnTo>
                      <a:pt x="365" y="1173"/>
                    </a:lnTo>
                    <a:lnTo>
                      <a:pt x="359" y="1192"/>
                    </a:lnTo>
                    <a:lnTo>
                      <a:pt x="357" y="1212"/>
                    </a:lnTo>
                    <a:lnTo>
                      <a:pt x="355" y="1254"/>
                    </a:lnTo>
                    <a:lnTo>
                      <a:pt x="355" y="1254"/>
                    </a:lnTo>
                    <a:lnTo>
                      <a:pt x="355" y="1276"/>
                    </a:lnTo>
                    <a:lnTo>
                      <a:pt x="355" y="1276"/>
                    </a:lnTo>
                    <a:lnTo>
                      <a:pt x="355" y="1278"/>
                    </a:lnTo>
                    <a:lnTo>
                      <a:pt x="355" y="1278"/>
                    </a:lnTo>
                    <a:lnTo>
                      <a:pt x="365" y="1278"/>
                    </a:lnTo>
                    <a:lnTo>
                      <a:pt x="365" y="1278"/>
                    </a:lnTo>
                    <a:lnTo>
                      <a:pt x="368" y="1252"/>
                    </a:lnTo>
                    <a:lnTo>
                      <a:pt x="374" y="1225"/>
                    </a:lnTo>
                    <a:lnTo>
                      <a:pt x="385" y="1179"/>
                    </a:lnTo>
                    <a:lnTo>
                      <a:pt x="385" y="1179"/>
                    </a:lnTo>
                    <a:close/>
                    <a:moveTo>
                      <a:pt x="127" y="295"/>
                    </a:moveTo>
                    <a:lnTo>
                      <a:pt x="127" y="295"/>
                    </a:lnTo>
                    <a:lnTo>
                      <a:pt x="140" y="295"/>
                    </a:lnTo>
                    <a:lnTo>
                      <a:pt x="140" y="295"/>
                    </a:lnTo>
                    <a:lnTo>
                      <a:pt x="146" y="306"/>
                    </a:lnTo>
                    <a:lnTo>
                      <a:pt x="146" y="306"/>
                    </a:lnTo>
                    <a:lnTo>
                      <a:pt x="152" y="304"/>
                    </a:lnTo>
                    <a:lnTo>
                      <a:pt x="152" y="304"/>
                    </a:lnTo>
                    <a:lnTo>
                      <a:pt x="150" y="312"/>
                    </a:lnTo>
                    <a:lnTo>
                      <a:pt x="146" y="319"/>
                    </a:lnTo>
                    <a:lnTo>
                      <a:pt x="138" y="330"/>
                    </a:lnTo>
                    <a:lnTo>
                      <a:pt x="138" y="330"/>
                    </a:lnTo>
                    <a:lnTo>
                      <a:pt x="131" y="330"/>
                    </a:lnTo>
                    <a:lnTo>
                      <a:pt x="124" y="327"/>
                    </a:lnTo>
                    <a:lnTo>
                      <a:pt x="110" y="319"/>
                    </a:lnTo>
                    <a:lnTo>
                      <a:pt x="110" y="319"/>
                    </a:lnTo>
                    <a:lnTo>
                      <a:pt x="107" y="316"/>
                    </a:lnTo>
                    <a:lnTo>
                      <a:pt x="107" y="316"/>
                    </a:lnTo>
                    <a:lnTo>
                      <a:pt x="110" y="312"/>
                    </a:lnTo>
                    <a:lnTo>
                      <a:pt x="112" y="308"/>
                    </a:lnTo>
                    <a:lnTo>
                      <a:pt x="112" y="308"/>
                    </a:lnTo>
                    <a:lnTo>
                      <a:pt x="109" y="306"/>
                    </a:lnTo>
                    <a:lnTo>
                      <a:pt x="105" y="302"/>
                    </a:lnTo>
                    <a:lnTo>
                      <a:pt x="101" y="299"/>
                    </a:lnTo>
                    <a:lnTo>
                      <a:pt x="99" y="295"/>
                    </a:lnTo>
                    <a:lnTo>
                      <a:pt x="95" y="273"/>
                    </a:lnTo>
                    <a:lnTo>
                      <a:pt x="95" y="273"/>
                    </a:lnTo>
                    <a:lnTo>
                      <a:pt x="82" y="258"/>
                    </a:lnTo>
                    <a:lnTo>
                      <a:pt x="82" y="258"/>
                    </a:lnTo>
                    <a:lnTo>
                      <a:pt x="77" y="248"/>
                    </a:lnTo>
                    <a:lnTo>
                      <a:pt x="73" y="239"/>
                    </a:lnTo>
                    <a:lnTo>
                      <a:pt x="71" y="228"/>
                    </a:lnTo>
                    <a:lnTo>
                      <a:pt x="69" y="215"/>
                    </a:lnTo>
                    <a:lnTo>
                      <a:pt x="69" y="215"/>
                    </a:lnTo>
                    <a:lnTo>
                      <a:pt x="81" y="228"/>
                    </a:lnTo>
                    <a:lnTo>
                      <a:pt x="99" y="254"/>
                    </a:lnTo>
                    <a:lnTo>
                      <a:pt x="118" y="280"/>
                    </a:lnTo>
                    <a:lnTo>
                      <a:pt x="127" y="295"/>
                    </a:lnTo>
                    <a:lnTo>
                      <a:pt x="127" y="295"/>
                    </a:lnTo>
                    <a:close/>
                    <a:moveTo>
                      <a:pt x="308" y="418"/>
                    </a:moveTo>
                    <a:lnTo>
                      <a:pt x="308" y="418"/>
                    </a:lnTo>
                    <a:lnTo>
                      <a:pt x="310" y="429"/>
                    </a:lnTo>
                    <a:lnTo>
                      <a:pt x="312" y="437"/>
                    </a:lnTo>
                    <a:lnTo>
                      <a:pt x="318" y="448"/>
                    </a:lnTo>
                    <a:lnTo>
                      <a:pt x="325" y="458"/>
                    </a:lnTo>
                    <a:lnTo>
                      <a:pt x="327" y="465"/>
                    </a:lnTo>
                    <a:lnTo>
                      <a:pt x="329" y="472"/>
                    </a:lnTo>
                    <a:lnTo>
                      <a:pt x="329" y="472"/>
                    </a:lnTo>
                    <a:lnTo>
                      <a:pt x="325" y="476"/>
                    </a:lnTo>
                    <a:lnTo>
                      <a:pt x="325" y="476"/>
                    </a:lnTo>
                    <a:lnTo>
                      <a:pt x="308" y="456"/>
                    </a:lnTo>
                    <a:lnTo>
                      <a:pt x="301" y="446"/>
                    </a:lnTo>
                    <a:lnTo>
                      <a:pt x="290" y="439"/>
                    </a:lnTo>
                    <a:lnTo>
                      <a:pt x="290" y="439"/>
                    </a:lnTo>
                    <a:lnTo>
                      <a:pt x="286" y="422"/>
                    </a:lnTo>
                    <a:lnTo>
                      <a:pt x="286" y="422"/>
                    </a:lnTo>
                    <a:lnTo>
                      <a:pt x="297" y="424"/>
                    </a:lnTo>
                    <a:lnTo>
                      <a:pt x="303" y="422"/>
                    </a:lnTo>
                    <a:lnTo>
                      <a:pt x="307" y="418"/>
                    </a:lnTo>
                    <a:lnTo>
                      <a:pt x="307" y="418"/>
                    </a:lnTo>
                    <a:lnTo>
                      <a:pt x="308" y="418"/>
                    </a:lnTo>
                    <a:lnTo>
                      <a:pt x="308" y="418"/>
                    </a:lnTo>
                    <a:close/>
                    <a:moveTo>
                      <a:pt x="269" y="474"/>
                    </a:moveTo>
                    <a:lnTo>
                      <a:pt x="269" y="474"/>
                    </a:lnTo>
                    <a:lnTo>
                      <a:pt x="275" y="482"/>
                    </a:lnTo>
                    <a:lnTo>
                      <a:pt x="280" y="493"/>
                    </a:lnTo>
                    <a:lnTo>
                      <a:pt x="280" y="493"/>
                    </a:lnTo>
                    <a:lnTo>
                      <a:pt x="284" y="497"/>
                    </a:lnTo>
                    <a:lnTo>
                      <a:pt x="284" y="497"/>
                    </a:lnTo>
                    <a:lnTo>
                      <a:pt x="284" y="497"/>
                    </a:lnTo>
                    <a:lnTo>
                      <a:pt x="284" y="497"/>
                    </a:lnTo>
                    <a:lnTo>
                      <a:pt x="280" y="499"/>
                    </a:lnTo>
                    <a:lnTo>
                      <a:pt x="280" y="499"/>
                    </a:lnTo>
                    <a:lnTo>
                      <a:pt x="275" y="493"/>
                    </a:lnTo>
                    <a:lnTo>
                      <a:pt x="271" y="487"/>
                    </a:lnTo>
                    <a:lnTo>
                      <a:pt x="267" y="482"/>
                    </a:lnTo>
                    <a:lnTo>
                      <a:pt x="266" y="472"/>
                    </a:lnTo>
                    <a:lnTo>
                      <a:pt x="266" y="472"/>
                    </a:lnTo>
                    <a:lnTo>
                      <a:pt x="269" y="474"/>
                    </a:lnTo>
                    <a:lnTo>
                      <a:pt x="269" y="474"/>
                    </a:lnTo>
                    <a:close/>
                    <a:moveTo>
                      <a:pt x="299" y="614"/>
                    </a:moveTo>
                    <a:lnTo>
                      <a:pt x="299" y="614"/>
                    </a:lnTo>
                    <a:lnTo>
                      <a:pt x="299" y="620"/>
                    </a:lnTo>
                    <a:lnTo>
                      <a:pt x="299" y="626"/>
                    </a:lnTo>
                    <a:lnTo>
                      <a:pt x="295" y="637"/>
                    </a:lnTo>
                    <a:lnTo>
                      <a:pt x="288" y="657"/>
                    </a:lnTo>
                    <a:lnTo>
                      <a:pt x="288" y="657"/>
                    </a:lnTo>
                    <a:lnTo>
                      <a:pt x="286" y="657"/>
                    </a:lnTo>
                    <a:lnTo>
                      <a:pt x="286" y="657"/>
                    </a:lnTo>
                    <a:lnTo>
                      <a:pt x="284" y="656"/>
                    </a:lnTo>
                    <a:lnTo>
                      <a:pt x="284" y="656"/>
                    </a:lnTo>
                    <a:lnTo>
                      <a:pt x="284" y="603"/>
                    </a:lnTo>
                    <a:lnTo>
                      <a:pt x="284" y="603"/>
                    </a:lnTo>
                    <a:lnTo>
                      <a:pt x="299" y="614"/>
                    </a:lnTo>
                    <a:lnTo>
                      <a:pt x="299" y="6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3" name="Group 322"/>
              <p:cNvGrpSpPr/>
              <p:nvPr/>
            </p:nvGrpSpPr>
            <p:grpSpPr>
              <a:xfrm>
                <a:off x="6147429" y="3971925"/>
                <a:ext cx="1242696" cy="1961850"/>
                <a:chOff x="5473700" y="6442075"/>
                <a:chExt cx="695326" cy="1490662"/>
              </a:xfrm>
              <a:solidFill>
                <a:schemeClr val="bg1"/>
              </a:solidFill>
            </p:grpSpPr>
            <p:sp>
              <p:nvSpPr>
                <p:cNvPr id="340" name="Freeform 73"/>
                <p:cNvSpPr>
                  <a:spLocks/>
                </p:cNvSpPr>
                <p:nvPr/>
              </p:nvSpPr>
              <p:spPr bwMode="auto">
                <a:xfrm>
                  <a:off x="5722938" y="7569200"/>
                  <a:ext cx="3175" cy="11112"/>
                </a:xfrm>
                <a:custGeom>
                  <a:avLst/>
                  <a:gdLst>
                    <a:gd name="T0" fmla="*/ 0 w 2"/>
                    <a:gd name="T1" fmla="*/ 7 h 7"/>
                    <a:gd name="T2" fmla="*/ 0 w 2"/>
                    <a:gd name="T3" fmla="*/ 7 h 7"/>
                    <a:gd name="T4" fmla="*/ 2 w 2"/>
                    <a:gd name="T5" fmla="*/ 0 h 7"/>
                    <a:gd name="T6" fmla="*/ 2 w 2"/>
                    <a:gd name="T7" fmla="*/ 0 h 7"/>
                    <a:gd name="T8" fmla="*/ 0 w 2"/>
                    <a:gd name="T9" fmla="*/ 7 h 7"/>
                    <a:gd name="T10" fmla="*/ 0 w 2"/>
                    <a:gd name="T11" fmla="*/ 7 h 7"/>
                  </a:gdLst>
                  <a:ahLst/>
                  <a:cxnLst>
                    <a:cxn ang="0">
                      <a:pos x="T0" y="T1"/>
                    </a:cxn>
                    <a:cxn ang="0">
                      <a:pos x="T2" y="T3"/>
                    </a:cxn>
                    <a:cxn ang="0">
                      <a:pos x="T4" y="T5"/>
                    </a:cxn>
                    <a:cxn ang="0">
                      <a:pos x="T6" y="T7"/>
                    </a:cxn>
                    <a:cxn ang="0">
                      <a:pos x="T8" y="T9"/>
                    </a:cxn>
                    <a:cxn ang="0">
                      <a:pos x="T10" y="T11"/>
                    </a:cxn>
                  </a:cxnLst>
                  <a:rect l="0" t="0" r="r" b="b"/>
                  <a:pathLst>
                    <a:path w="2" h="7">
                      <a:moveTo>
                        <a:pt x="0" y="7"/>
                      </a:moveTo>
                      <a:lnTo>
                        <a:pt x="0" y="7"/>
                      </a:lnTo>
                      <a:lnTo>
                        <a:pt x="2" y="0"/>
                      </a:lnTo>
                      <a:lnTo>
                        <a:pt x="2" y="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1" name="Freeform 74"/>
                <p:cNvSpPr>
                  <a:spLocks/>
                </p:cNvSpPr>
                <p:nvPr/>
              </p:nvSpPr>
              <p:spPr bwMode="auto">
                <a:xfrm>
                  <a:off x="6111876" y="6958013"/>
                  <a:ext cx="3175" cy="3175"/>
                </a:xfrm>
                <a:custGeom>
                  <a:avLst/>
                  <a:gdLst>
                    <a:gd name="T0" fmla="*/ 2 w 2"/>
                    <a:gd name="T1" fmla="*/ 0 h 2"/>
                    <a:gd name="T2" fmla="*/ 2 w 2"/>
                    <a:gd name="T3" fmla="*/ 0 h 2"/>
                    <a:gd name="T4" fmla="*/ 2 w 2"/>
                    <a:gd name="T5" fmla="*/ 0 h 2"/>
                    <a:gd name="T6" fmla="*/ 2 w 2"/>
                    <a:gd name="T7" fmla="*/ 0 h 2"/>
                    <a:gd name="T8" fmla="*/ 0 w 2"/>
                    <a:gd name="T9" fmla="*/ 2 h 2"/>
                    <a:gd name="T10" fmla="*/ 0 w 2"/>
                    <a:gd name="T11" fmla="*/ 2 h 2"/>
                    <a:gd name="T12" fmla="*/ 2 w 2"/>
                    <a:gd name="T13" fmla="*/ 2 h 2"/>
                    <a:gd name="T14" fmla="*/ 2 w 2"/>
                    <a:gd name="T15" fmla="*/ 2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0"/>
                      </a:lnTo>
                      <a:lnTo>
                        <a:pt x="2" y="0"/>
                      </a:lnTo>
                      <a:lnTo>
                        <a:pt x="2" y="0"/>
                      </a:lnTo>
                      <a:lnTo>
                        <a:pt x="0" y="2"/>
                      </a:lnTo>
                      <a:lnTo>
                        <a:pt x="0" y="2"/>
                      </a:lnTo>
                      <a:lnTo>
                        <a:pt x="2" y="2"/>
                      </a:lnTo>
                      <a:lnTo>
                        <a:pt x="2"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2" name="Freeform 75"/>
                <p:cNvSpPr>
                  <a:spLocks/>
                </p:cNvSpPr>
                <p:nvPr/>
              </p:nvSpPr>
              <p:spPr bwMode="auto">
                <a:xfrm>
                  <a:off x="5973763" y="6994525"/>
                  <a:ext cx="36513" cy="36512"/>
                </a:xfrm>
                <a:custGeom>
                  <a:avLst/>
                  <a:gdLst>
                    <a:gd name="T0" fmla="*/ 10 w 23"/>
                    <a:gd name="T1" fmla="*/ 19 h 23"/>
                    <a:gd name="T2" fmla="*/ 10 w 23"/>
                    <a:gd name="T3" fmla="*/ 19 h 23"/>
                    <a:gd name="T4" fmla="*/ 9 w 23"/>
                    <a:gd name="T5" fmla="*/ 17 h 23"/>
                    <a:gd name="T6" fmla="*/ 7 w 23"/>
                    <a:gd name="T7" fmla="*/ 14 h 23"/>
                    <a:gd name="T8" fmla="*/ 7 w 23"/>
                    <a:gd name="T9" fmla="*/ 6 h 23"/>
                    <a:gd name="T10" fmla="*/ 7 w 23"/>
                    <a:gd name="T11" fmla="*/ 6 h 23"/>
                    <a:gd name="T12" fmla="*/ 7 w 23"/>
                    <a:gd name="T13" fmla="*/ 5 h 23"/>
                    <a:gd name="T14" fmla="*/ 7 w 23"/>
                    <a:gd name="T15" fmla="*/ 5 h 23"/>
                    <a:gd name="T16" fmla="*/ 7 w 23"/>
                    <a:gd name="T17" fmla="*/ 0 h 23"/>
                    <a:gd name="T18" fmla="*/ 7 w 23"/>
                    <a:gd name="T19" fmla="*/ 0 h 23"/>
                    <a:gd name="T20" fmla="*/ 6 w 23"/>
                    <a:gd name="T21" fmla="*/ 0 h 23"/>
                    <a:gd name="T22" fmla="*/ 6 w 23"/>
                    <a:gd name="T23" fmla="*/ 0 h 23"/>
                    <a:gd name="T24" fmla="*/ 3 w 23"/>
                    <a:gd name="T25" fmla="*/ 3 h 23"/>
                    <a:gd name="T26" fmla="*/ 1 w 23"/>
                    <a:gd name="T27" fmla="*/ 11 h 23"/>
                    <a:gd name="T28" fmla="*/ 0 w 23"/>
                    <a:gd name="T29" fmla="*/ 20 h 23"/>
                    <a:gd name="T30" fmla="*/ 0 w 23"/>
                    <a:gd name="T31" fmla="*/ 20 h 23"/>
                    <a:gd name="T32" fmla="*/ 0 w 23"/>
                    <a:gd name="T33" fmla="*/ 22 h 23"/>
                    <a:gd name="T34" fmla="*/ 1 w 23"/>
                    <a:gd name="T35" fmla="*/ 23 h 23"/>
                    <a:gd name="T36" fmla="*/ 10 w 23"/>
                    <a:gd name="T37" fmla="*/ 23 h 23"/>
                    <a:gd name="T38" fmla="*/ 10 w 23"/>
                    <a:gd name="T39" fmla="*/ 23 h 23"/>
                    <a:gd name="T40" fmla="*/ 18 w 23"/>
                    <a:gd name="T41" fmla="*/ 22 h 23"/>
                    <a:gd name="T42" fmla="*/ 23 w 23"/>
                    <a:gd name="T43" fmla="*/ 20 h 23"/>
                    <a:gd name="T44" fmla="*/ 23 w 23"/>
                    <a:gd name="T45" fmla="*/ 20 h 23"/>
                    <a:gd name="T46" fmla="*/ 23 w 23"/>
                    <a:gd name="T47" fmla="*/ 20 h 23"/>
                    <a:gd name="T48" fmla="*/ 23 w 23"/>
                    <a:gd name="T49" fmla="*/ 20 h 23"/>
                    <a:gd name="T50" fmla="*/ 23 w 23"/>
                    <a:gd name="T51" fmla="*/ 20 h 23"/>
                    <a:gd name="T52" fmla="*/ 17 w 23"/>
                    <a:gd name="T53" fmla="*/ 20 h 23"/>
                    <a:gd name="T54" fmla="*/ 10 w 23"/>
                    <a:gd name="T55" fmla="*/ 19 h 23"/>
                    <a:gd name="T56" fmla="*/ 10 w 23"/>
                    <a:gd name="T5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3">
                      <a:moveTo>
                        <a:pt x="10" y="19"/>
                      </a:moveTo>
                      <a:lnTo>
                        <a:pt x="10" y="19"/>
                      </a:lnTo>
                      <a:lnTo>
                        <a:pt x="9" y="17"/>
                      </a:lnTo>
                      <a:lnTo>
                        <a:pt x="7" y="14"/>
                      </a:lnTo>
                      <a:lnTo>
                        <a:pt x="7" y="6"/>
                      </a:lnTo>
                      <a:lnTo>
                        <a:pt x="7" y="6"/>
                      </a:lnTo>
                      <a:lnTo>
                        <a:pt x="7" y="5"/>
                      </a:lnTo>
                      <a:lnTo>
                        <a:pt x="7" y="5"/>
                      </a:lnTo>
                      <a:lnTo>
                        <a:pt x="7" y="0"/>
                      </a:lnTo>
                      <a:lnTo>
                        <a:pt x="7" y="0"/>
                      </a:lnTo>
                      <a:lnTo>
                        <a:pt x="6" y="0"/>
                      </a:lnTo>
                      <a:lnTo>
                        <a:pt x="6" y="0"/>
                      </a:lnTo>
                      <a:lnTo>
                        <a:pt x="3" y="3"/>
                      </a:lnTo>
                      <a:lnTo>
                        <a:pt x="1" y="11"/>
                      </a:lnTo>
                      <a:lnTo>
                        <a:pt x="0" y="20"/>
                      </a:lnTo>
                      <a:lnTo>
                        <a:pt x="0" y="20"/>
                      </a:lnTo>
                      <a:lnTo>
                        <a:pt x="0" y="22"/>
                      </a:lnTo>
                      <a:lnTo>
                        <a:pt x="1" y="23"/>
                      </a:lnTo>
                      <a:lnTo>
                        <a:pt x="10" y="23"/>
                      </a:lnTo>
                      <a:lnTo>
                        <a:pt x="10" y="23"/>
                      </a:lnTo>
                      <a:lnTo>
                        <a:pt x="18" y="22"/>
                      </a:lnTo>
                      <a:lnTo>
                        <a:pt x="23" y="20"/>
                      </a:lnTo>
                      <a:lnTo>
                        <a:pt x="23" y="20"/>
                      </a:lnTo>
                      <a:lnTo>
                        <a:pt x="23" y="20"/>
                      </a:lnTo>
                      <a:lnTo>
                        <a:pt x="23" y="20"/>
                      </a:lnTo>
                      <a:lnTo>
                        <a:pt x="23" y="20"/>
                      </a:lnTo>
                      <a:lnTo>
                        <a:pt x="17" y="20"/>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3" name="Freeform 76"/>
                <p:cNvSpPr>
                  <a:spLocks noEditPoints="1"/>
                </p:cNvSpPr>
                <p:nvPr/>
              </p:nvSpPr>
              <p:spPr bwMode="auto">
                <a:xfrm>
                  <a:off x="5473700" y="6442075"/>
                  <a:ext cx="641349" cy="1490662"/>
                </a:xfrm>
                <a:custGeom>
                  <a:avLst/>
                  <a:gdLst>
                    <a:gd name="T0" fmla="*/ 318 w 404"/>
                    <a:gd name="T1" fmla="*/ 351 h 939"/>
                    <a:gd name="T2" fmla="*/ 207 w 404"/>
                    <a:gd name="T3" fmla="*/ 328 h 939"/>
                    <a:gd name="T4" fmla="*/ 265 w 404"/>
                    <a:gd name="T5" fmla="*/ 314 h 939"/>
                    <a:gd name="T6" fmla="*/ 284 w 404"/>
                    <a:gd name="T7" fmla="*/ 320 h 939"/>
                    <a:gd name="T8" fmla="*/ 296 w 404"/>
                    <a:gd name="T9" fmla="*/ 317 h 939"/>
                    <a:gd name="T10" fmla="*/ 291 w 404"/>
                    <a:gd name="T11" fmla="*/ 303 h 939"/>
                    <a:gd name="T12" fmla="*/ 271 w 404"/>
                    <a:gd name="T13" fmla="*/ 285 h 939"/>
                    <a:gd name="T14" fmla="*/ 225 w 404"/>
                    <a:gd name="T15" fmla="*/ 200 h 939"/>
                    <a:gd name="T16" fmla="*/ 177 w 404"/>
                    <a:gd name="T17" fmla="*/ 163 h 939"/>
                    <a:gd name="T18" fmla="*/ 176 w 404"/>
                    <a:gd name="T19" fmla="*/ 143 h 939"/>
                    <a:gd name="T20" fmla="*/ 187 w 404"/>
                    <a:gd name="T21" fmla="*/ 132 h 939"/>
                    <a:gd name="T22" fmla="*/ 197 w 404"/>
                    <a:gd name="T23" fmla="*/ 120 h 939"/>
                    <a:gd name="T24" fmla="*/ 196 w 404"/>
                    <a:gd name="T25" fmla="*/ 97 h 939"/>
                    <a:gd name="T26" fmla="*/ 208 w 404"/>
                    <a:gd name="T27" fmla="*/ 68 h 939"/>
                    <a:gd name="T28" fmla="*/ 205 w 404"/>
                    <a:gd name="T29" fmla="*/ 35 h 939"/>
                    <a:gd name="T30" fmla="*/ 145 w 404"/>
                    <a:gd name="T31" fmla="*/ 0 h 939"/>
                    <a:gd name="T32" fmla="*/ 100 w 404"/>
                    <a:gd name="T33" fmla="*/ 45 h 939"/>
                    <a:gd name="T34" fmla="*/ 102 w 404"/>
                    <a:gd name="T35" fmla="*/ 105 h 939"/>
                    <a:gd name="T36" fmla="*/ 85 w 404"/>
                    <a:gd name="T37" fmla="*/ 120 h 939"/>
                    <a:gd name="T38" fmla="*/ 49 w 404"/>
                    <a:gd name="T39" fmla="*/ 142 h 939"/>
                    <a:gd name="T40" fmla="*/ 19 w 404"/>
                    <a:gd name="T41" fmla="*/ 152 h 939"/>
                    <a:gd name="T42" fmla="*/ 0 w 404"/>
                    <a:gd name="T43" fmla="*/ 185 h 939"/>
                    <a:gd name="T44" fmla="*/ 8 w 404"/>
                    <a:gd name="T45" fmla="*/ 242 h 939"/>
                    <a:gd name="T46" fmla="*/ 53 w 404"/>
                    <a:gd name="T47" fmla="*/ 356 h 939"/>
                    <a:gd name="T48" fmla="*/ 45 w 404"/>
                    <a:gd name="T49" fmla="*/ 458 h 939"/>
                    <a:gd name="T50" fmla="*/ 65 w 404"/>
                    <a:gd name="T51" fmla="*/ 559 h 939"/>
                    <a:gd name="T52" fmla="*/ 88 w 404"/>
                    <a:gd name="T53" fmla="*/ 743 h 939"/>
                    <a:gd name="T54" fmla="*/ 99 w 404"/>
                    <a:gd name="T55" fmla="*/ 848 h 939"/>
                    <a:gd name="T56" fmla="*/ 94 w 404"/>
                    <a:gd name="T57" fmla="*/ 869 h 939"/>
                    <a:gd name="T58" fmla="*/ 93 w 404"/>
                    <a:gd name="T59" fmla="*/ 909 h 939"/>
                    <a:gd name="T60" fmla="*/ 128 w 404"/>
                    <a:gd name="T61" fmla="*/ 939 h 939"/>
                    <a:gd name="T62" fmla="*/ 162 w 404"/>
                    <a:gd name="T63" fmla="*/ 914 h 939"/>
                    <a:gd name="T64" fmla="*/ 164 w 404"/>
                    <a:gd name="T65" fmla="*/ 882 h 939"/>
                    <a:gd name="T66" fmla="*/ 156 w 404"/>
                    <a:gd name="T67" fmla="*/ 758 h 939"/>
                    <a:gd name="T68" fmla="*/ 160 w 404"/>
                    <a:gd name="T69" fmla="*/ 751 h 939"/>
                    <a:gd name="T70" fmla="*/ 171 w 404"/>
                    <a:gd name="T71" fmla="*/ 883 h 939"/>
                    <a:gd name="T72" fmla="*/ 211 w 404"/>
                    <a:gd name="T73" fmla="*/ 905 h 939"/>
                    <a:gd name="T74" fmla="*/ 288 w 404"/>
                    <a:gd name="T75" fmla="*/ 914 h 939"/>
                    <a:gd name="T76" fmla="*/ 302 w 404"/>
                    <a:gd name="T77" fmla="*/ 886 h 939"/>
                    <a:gd name="T78" fmla="*/ 251 w 404"/>
                    <a:gd name="T79" fmla="*/ 860 h 939"/>
                    <a:gd name="T80" fmla="*/ 236 w 404"/>
                    <a:gd name="T81" fmla="*/ 841 h 939"/>
                    <a:gd name="T82" fmla="*/ 236 w 404"/>
                    <a:gd name="T83" fmla="*/ 817 h 939"/>
                    <a:gd name="T84" fmla="*/ 238 w 404"/>
                    <a:gd name="T85" fmla="*/ 706 h 939"/>
                    <a:gd name="T86" fmla="*/ 236 w 404"/>
                    <a:gd name="T87" fmla="*/ 599 h 939"/>
                    <a:gd name="T88" fmla="*/ 242 w 404"/>
                    <a:gd name="T89" fmla="*/ 504 h 939"/>
                    <a:gd name="T90" fmla="*/ 224 w 404"/>
                    <a:gd name="T91" fmla="*/ 401 h 939"/>
                    <a:gd name="T92" fmla="*/ 216 w 404"/>
                    <a:gd name="T93" fmla="*/ 345 h 939"/>
                    <a:gd name="T94" fmla="*/ 299 w 404"/>
                    <a:gd name="T95" fmla="*/ 388 h 939"/>
                    <a:gd name="T96" fmla="*/ 338 w 404"/>
                    <a:gd name="T97" fmla="*/ 368 h 939"/>
                    <a:gd name="T98" fmla="*/ 270 w 404"/>
                    <a:gd name="T99" fmla="*/ 308 h 939"/>
                    <a:gd name="T100" fmla="*/ 402 w 404"/>
                    <a:gd name="T101" fmla="*/ 327 h 939"/>
                    <a:gd name="T102" fmla="*/ 399 w 404"/>
                    <a:gd name="T103" fmla="*/ 308 h 939"/>
                    <a:gd name="T104" fmla="*/ 390 w 404"/>
                    <a:gd name="T105" fmla="*/ 293 h 939"/>
                    <a:gd name="T106" fmla="*/ 379 w 404"/>
                    <a:gd name="T107" fmla="*/ 313 h 939"/>
                    <a:gd name="T108" fmla="*/ 370 w 404"/>
                    <a:gd name="T109" fmla="*/ 344 h 939"/>
                    <a:gd name="T110" fmla="*/ 322 w 404"/>
                    <a:gd name="T111" fmla="*/ 348 h 939"/>
                    <a:gd name="T112" fmla="*/ 325 w 404"/>
                    <a:gd name="T113" fmla="*/ 367 h 939"/>
                    <a:gd name="T114" fmla="*/ 362 w 404"/>
                    <a:gd name="T115" fmla="*/ 361 h 939"/>
                    <a:gd name="T116" fmla="*/ 396 w 404"/>
                    <a:gd name="T117" fmla="*/ 351 h 939"/>
                    <a:gd name="T118" fmla="*/ 404 w 404"/>
                    <a:gd name="T119" fmla="*/ 32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939">
                      <a:moveTo>
                        <a:pt x="325" y="371"/>
                      </a:moveTo>
                      <a:lnTo>
                        <a:pt x="325" y="371"/>
                      </a:lnTo>
                      <a:lnTo>
                        <a:pt x="316" y="371"/>
                      </a:lnTo>
                      <a:lnTo>
                        <a:pt x="315" y="370"/>
                      </a:lnTo>
                      <a:lnTo>
                        <a:pt x="315" y="368"/>
                      </a:lnTo>
                      <a:lnTo>
                        <a:pt x="315" y="368"/>
                      </a:lnTo>
                      <a:lnTo>
                        <a:pt x="316" y="359"/>
                      </a:lnTo>
                      <a:lnTo>
                        <a:pt x="318" y="351"/>
                      </a:lnTo>
                      <a:lnTo>
                        <a:pt x="321" y="348"/>
                      </a:lnTo>
                      <a:lnTo>
                        <a:pt x="321" y="348"/>
                      </a:lnTo>
                      <a:lnTo>
                        <a:pt x="213" y="340"/>
                      </a:lnTo>
                      <a:lnTo>
                        <a:pt x="213" y="340"/>
                      </a:lnTo>
                      <a:lnTo>
                        <a:pt x="207" y="339"/>
                      </a:lnTo>
                      <a:lnTo>
                        <a:pt x="207" y="337"/>
                      </a:lnTo>
                      <a:lnTo>
                        <a:pt x="207" y="337"/>
                      </a:lnTo>
                      <a:lnTo>
                        <a:pt x="207" y="328"/>
                      </a:lnTo>
                      <a:lnTo>
                        <a:pt x="259" y="311"/>
                      </a:lnTo>
                      <a:lnTo>
                        <a:pt x="259" y="311"/>
                      </a:lnTo>
                      <a:lnTo>
                        <a:pt x="261" y="313"/>
                      </a:lnTo>
                      <a:lnTo>
                        <a:pt x="261" y="313"/>
                      </a:lnTo>
                      <a:lnTo>
                        <a:pt x="262" y="313"/>
                      </a:lnTo>
                      <a:lnTo>
                        <a:pt x="262" y="313"/>
                      </a:lnTo>
                      <a:lnTo>
                        <a:pt x="265" y="314"/>
                      </a:lnTo>
                      <a:lnTo>
                        <a:pt x="265" y="314"/>
                      </a:lnTo>
                      <a:lnTo>
                        <a:pt x="271" y="320"/>
                      </a:lnTo>
                      <a:lnTo>
                        <a:pt x="278" y="324"/>
                      </a:lnTo>
                      <a:lnTo>
                        <a:pt x="278" y="324"/>
                      </a:lnTo>
                      <a:lnTo>
                        <a:pt x="282" y="324"/>
                      </a:lnTo>
                      <a:lnTo>
                        <a:pt x="282" y="320"/>
                      </a:lnTo>
                      <a:lnTo>
                        <a:pt x="282" y="320"/>
                      </a:lnTo>
                      <a:lnTo>
                        <a:pt x="284" y="320"/>
                      </a:lnTo>
                      <a:lnTo>
                        <a:pt x="284" y="320"/>
                      </a:lnTo>
                      <a:lnTo>
                        <a:pt x="285" y="320"/>
                      </a:lnTo>
                      <a:lnTo>
                        <a:pt x="287" y="319"/>
                      </a:lnTo>
                      <a:lnTo>
                        <a:pt x="287" y="319"/>
                      </a:lnTo>
                      <a:lnTo>
                        <a:pt x="288" y="313"/>
                      </a:lnTo>
                      <a:lnTo>
                        <a:pt x="288" y="313"/>
                      </a:lnTo>
                      <a:lnTo>
                        <a:pt x="293" y="316"/>
                      </a:lnTo>
                      <a:lnTo>
                        <a:pt x="293" y="316"/>
                      </a:lnTo>
                      <a:lnTo>
                        <a:pt x="296" y="317"/>
                      </a:lnTo>
                      <a:lnTo>
                        <a:pt x="301" y="317"/>
                      </a:lnTo>
                      <a:lnTo>
                        <a:pt x="301" y="317"/>
                      </a:lnTo>
                      <a:lnTo>
                        <a:pt x="301" y="316"/>
                      </a:lnTo>
                      <a:lnTo>
                        <a:pt x="299" y="313"/>
                      </a:lnTo>
                      <a:lnTo>
                        <a:pt x="299" y="313"/>
                      </a:lnTo>
                      <a:lnTo>
                        <a:pt x="293" y="305"/>
                      </a:lnTo>
                      <a:lnTo>
                        <a:pt x="293" y="305"/>
                      </a:lnTo>
                      <a:lnTo>
                        <a:pt x="291" y="303"/>
                      </a:lnTo>
                      <a:lnTo>
                        <a:pt x="291" y="303"/>
                      </a:lnTo>
                      <a:lnTo>
                        <a:pt x="291" y="300"/>
                      </a:lnTo>
                      <a:lnTo>
                        <a:pt x="290" y="293"/>
                      </a:lnTo>
                      <a:lnTo>
                        <a:pt x="290" y="293"/>
                      </a:lnTo>
                      <a:lnTo>
                        <a:pt x="287" y="288"/>
                      </a:lnTo>
                      <a:lnTo>
                        <a:pt x="285" y="287"/>
                      </a:lnTo>
                      <a:lnTo>
                        <a:pt x="285" y="287"/>
                      </a:lnTo>
                      <a:lnTo>
                        <a:pt x="271" y="285"/>
                      </a:lnTo>
                      <a:lnTo>
                        <a:pt x="261" y="285"/>
                      </a:lnTo>
                      <a:lnTo>
                        <a:pt x="248" y="282"/>
                      </a:lnTo>
                      <a:lnTo>
                        <a:pt x="248" y="282"/>
                      </a:lnTo>
                      <a:lnTo>
                        <a:pt x="242" y="270"/>
                      </a:lnTo>
                      <a:lnTo>
                        <a:pt x="238" y="260"/>
                      </a:lnTo>
                      <a:lnTo>
                        <a:pt x="236" y="254"/>
                      </a:lnTo>
                      <a:lnTo>
                        <a:pt x="236" y="254"/>
                      </a:lnTo>
                      <a:lnTo>
                        <a:pt x="225" y="200"/>
                      </a:lnTo>
                      <a:lnTo>
                        <a:pt x="225" y="200"/>
                      </a:lnTo>
                      <a:lnTo>
                        <a:pt x="221" y="188"/>
                      </a:lnTo>
                      <a:lnTo>
                        <a:pt x="219" y="185"/>
                      </a:lnTo>
                      <a:lnTo>
                        <a:pt x="216" y="182"/>
                      </a:lnTo>
                      <a:lnTo>
                        <a:pt x="208" y="177"/>
                      </a:lnTo>
                      <a:lnTo>
                        <a:pt x="201" y="174"/>
                      </a:lnTo>
                      <a:lnTo>
                        <a:pt x="201" y="174"/>
                      </a:lnTo>
                      <a:lnTo>
                        <a:pt x="177" y="163"/>
                      </a:lnTo>
                      <a:lnTo>
                        <a:pt x="165" y="156"/>
                      </a:lnTo>
                      <a:lnTo>
                        <a:pt x="165" y="156"/>
                      </a:lnTo>
                      <a:lnTo>
                        <a:pt x="170" y="154"/>
                      </a:lnTo>
                      <a:lnTo>
                        <a:pt x="173" y="151"/>
                      </a:lnTo>
                      <a:lnTo>
                        <a:pt x="176" y="148"/>
                      </a:lnTo>
                      <a:lnTo>
                        <a:pt x="176" y="145"/>
                      </a:lnTo>
                      <a:lnTo>
                        <a:pt x="176" y="145"/>
                      </a:lnTo>
                      <a:lnTo>
                        <a:pt x="176" y="143"/>
                      </a:lnTo>
                      <a:lnTo>
                        <a:pt x="177" y="142"/>
                      </a:lnTo>
                      <a:lnTo>
                        <a:pt x="182" y="140"/>
                      </a:lnTo>
                      <a:lnTo>
                        <a:pt x="182" y="140"/>
                      </a:lnTo>
                      <a:lnTo>
                        <a:pt x="184" y="139"/>
                      </a:lnTo>
                      <a:lnTo>
                        <a:pt x="184" y="137"/>
                      </a:lnTo>
                      <a:lnTo>
                        <a:pt x="184" y="134"/>
                      </a:lnTo>
                      <a:lnTo>
                        <a:pt x="184" y="134"/>
                      </a:lnTo>
                      <a:lnTo>
                        <a:pt x="187" y="132"/>
                      </a:lnTo>
                      <a:lnTo>
                        <a:pt x="188" y="131"/>
                      </a:lnTo>
                      <a:lnTo>
                        <a:pt x="190" y="126"/>
                      </a:lnTo>
                      <a:lnTo>
                        <a:pt x="190" y="126"/>
                      </a:lnTo>
                      <a:lnTo>
                        <a:pt x="190" y="123"/>
                      </a:lnTo>
                      <a:lnTo>
                        <a:pt x="191" y="122"/>
                      </a:lnTo>
                      <a:lnTo>
                        <a:pt x="191" y="122"/>
                      </a:lnTo>
                      <a:lnTo>
                        <a:pt x="194" y="122"/>
                      </a:lnTo>
                      <a:lnTo>
                        <a:pt x="197" y="120"/>
                      </a:lnTo>
                      <a:lnTo>
                        <a:pt x="197" y="120"/>
                      </a:lnTo>
                      <a:lnTo>
                        <a:pt x="199" y="119"/>
                      </a:lnTo>
                      <a:lnTo>
                        <a:pt x="199" y="115"/>
                      </a:lnTo>
                      <a:lnTo>
                        <a:pt x="197" y="108"/>
                      </a:lnTo>
                      <a:lnTo>
                        <a:pt x="197" y="108"/>
                      </a:lnTo>
                      <a:lnTo>
                        <a:pt x="196" y="102"/>
                      </a:lnTo>
                      <a:lnTo>
                        <a:pt x="196" y="97"/>
                      </a:lnTo>
                      <a:lnTo>
                        <a:pt x="196" y="97"/>
                      </a:lnTo>
                      <a:lnTo>
                        <a:pt x="199" y="94"/>
                      </a:lnTo>
                      <a:lnTo>
                        <a:pt x="202" y="89"/>
                      </a:lnTo>
                      <a:lnTo>
                        <a:pt x="202" y="89"/>
                      </a:lnTo>
                      <a:lnTo>
                        <a:pt x="204" y="89"/>
                      </a:lnTo>
                      <a:lnTo>
                        <a:pt x="205" y="85"/>
                      </a:lnTo>
                      <a:lnTo>
                        <a:pt x="205" y="85"/>
                      </a:lnTo>
                      <a:lnTo>
                        <a:pt x="207" y="77"/>
                      </a:lnTo>
                      <a:lnTo>
                        <a:pt x="208" y="68"/>
                      </a:lnTo>
                      <a:lnTo>
                        <a:pt x="208" y="68"/>
                      </a:lnTo>
                      <a:lnTo>
                        <a:pt x="208" y="65"/>
                      </a:lnTo>
                      <a:lnTo>
                        <a:pt x="207" y="60"/>
                      </a:lnTo>
                      <a:lnTo>
                        <a:pt x="205" y="55"/>
                      </a:lnTo>
                      <a:lnTo>
                        <a:pt x="205" y="55"/>
                      </a:lnTo>
                      <a:lnTo>
                        <a:pt x="208" y="49"/>
                      </a:lnTo>
                      <a:lnTo>
                        <a:pt x="208" y="41"/>
                      </a:lnTo>
                      <a:lnTo>
                        <a:pt x="205" y="35"/>
                      </a:lnTo>
                      <a:lnTo>
                        <a:pt x="201" y="28"/>
                      </a:lnTo>
                      <a:lnTo>
                        <a:pt x="193" y="20"/>
                      </a:lnTo>
                      <a:lnTo>
                        <a:pt x="185" y="14"/>
                      </a:lnTo>
                      <a:lnTo>
                        <a:pt x="176" y="8"/>
                      </a:lnTo>
                      <a:lnTo>
                        <a:pt x="165" y="1"/>
                      </a:lnTo>
                      <a:lnTo>
                        <a:pt x="165" y="1"/>
                      </a:lnTo>
                      <a:lnTo>
                        <a:pt x="154" y="0"/>
                      </a:lnTo>
                      <a:lnTo>
                        <a:pt x="145" y="0"/>
                      </a:lnTo>
                      <a:lnTo>
                        <a:pt x="136" y="1"/>
                      </a:lnTo>
                      <a:lnTo>
                        <a:pt x="127" y="6"/>
                      </a:lnTo>
                      <a:lnTo>
                        <a:pt x="119" y="12"/>
                      </a:lnTo>
                      <a:lnTo>
                        <a:pt x="113" y="20"/>
                      </a:lnTo>
                      <a:lnTo>
                        <a:pt x="106" y="28"/>
                      </a:lnTo>
                      <a:lnTo>
                        <a:pt x="102" y="35"/>
                      </a:lnTo>
                      <a:lnTo>
                        <a:pt x="102" y="35"/>
                      </a:lnTo>
                      <a:lnTo>
                        <a:pt x="100" y="45"/>
                      </a:lnTo>
                      <a:lnTo>
                        <a:pt x="99" y="52"/>
                      </a:lnTo>
                      <a:lnTo>
                        <a:pt x="99" y="60"/>
                      </a:lnTo>
                      <a:lnTo>
                        <a:pt x="100" y="66"/>
                      </a:lnTo>
                      <a:lnTo>
                        <a:pt x="103" y="78"/>
                      </a:lnTo>
                      <a:lnTo>
                        <a:pt x="105" y="89"/>
                      </a:lnTo>
                      <a:lnTo>
                        <a:pt x="105" y="89"/>
                      </a:lnTo>
                      <a:lnTo>
                        <a:pt x="103" y="102"/>
                      </a:lnTo>
                      <a:lnTo>
                        <a:pt x="102" y="105"/>
                      </a:lnTo>
                      <a:lnTo>
                        <a:pt x="97" y="115"/>
                      </a:lnTo>
                      <a:lnTo>
                        <a:pt x="97" y="115"/>
                      </a:lnTo>
                      <a:lnTo>
                        <a:pt x="94" y="115"/>
                      </a:lnTo>
                      <a:lnTo>
                        <a:pt x="93" y="117"/>
                      </a:lnTo>
                      <a:lnTo>
                        <a:pt x="91" y="117"/>
                      </a:lnTo>
                      <a:lnTo>
                        <a:pt x="90" y="119"/>
                      </a:lnTo>
                      <a:lnTo>
                        <a:pt x="90" y="119"/>
                      </a:lnTo>
                      <a:lnTo>
                        <a:pt x="85" y="120"/>
                      </a:lnTo>
                      <a:lnTo>
                        <a:pt x="80" y="125"/>
                      </a:lnTo>
                      <a:lnTo>
                        <a:pt x="71" y="134"/>
                      </a:lnTo>
                      <a:lnTo>
                        <a:pt x="71" y="134"/>
                      </a:lnTo>
                      <a:lnTo>
                        <a:pt x="63" y="139"/>
                      </a:lnTo>
                      <a:lnTo>
                        <a:pt x="59" y="140"/>
                      </a:lnTo>
                      <a:lnTo>
                        <a:pt x="54" y="140"/>
                      </a:lnTo>
                      <a:lnTo>
                        <a:pt x="54" y="140"/>
                      </a:lnTo>
                      <a:lnTo>
                        <a:pt x="49" y="142"/>
                      </a:lnTo>
                      <a:lnTo>
                        <a:pt x="45" y="142"/>
                      </a:lnTo>
                      <a:lnTo>
                        <a:pt x="37" y="146"/>
                      </a:lnTo>
                      <a:lnTo>
                        <a:pt x="37" y="146"/>
                      </a:lnTo>
                      <a:lnTo>
                        <a:pt x="32" y="149"/>
                      </a:lnTo>
                      <a:lnTo>
                        <a:pt x="28" y="149"/>
                      </a:lnTo>
                      <a:lnTo>
                        <a:pt x="28" y="149"/>
                      </a:lnTo>
                      <a:lnTo>
                        <a:pt x="23" y="149"/>
                      </a:lnTo>
                      <a:lnTo>
                        <a:pt x="19" y="152"/>
                      </a:lnTo>
                      <a:lnTo>
                        <a:pt x="8" y="159"/>
                      </a:lnTo>
                      <a:lnTo>
                        <a:pt x="8" y="159"/>
                      </a:lnTo>
                      <a:lnTo>
                        <a:pt x="5" y="162"/>
                      </a:lnTo>
                      <a:lnTo>
                        <a:pt x="2" y="163"/>
                      </a:lnTo>
                      <a:lnTo>
                        <a:pt x="2" y="174"/>
                      </a:lnTo>
                      <a:lnTo>
                        <a:pt x="2" y="174"/>
                      </a:lnTo>
                      <a:lnTo>
                        <a:pt x="0" y="185"/>
                      </a:lnTo>
                      <a:lnTo>
                        <a:pt x="0" y="185"/>
                      </a:lnTo>
                      <a:lnTo>
                        <a:pt x="0" y="200"/>
                      </a:lnTo>
                      <a:lnTo>
                        <a:pt x="0" y="200"/>
                      </a:lnTo>
                      <a:lnTo>
                        <a:pt x="0" y="206"/>
                      </a:lnTo>
                      <a:lnTo>
                        <a:pt x="2" y="216"/>
                      </a:lnTo>
                      <a:lnTo>
                        <a:pt x="2" y="216"/>
                      </a:lnTo>
                      <a:lnTo>
                        <a:pt x="5" y="234"/>
                      </a:lnTo>
                      <a:lnTo>
                        <a:pt x="5" y="234"/>
                      </a:lnTo>
                      <a:lnTo>
                        <a:pt x="8" y="242"/>
                      </a:lnTo>
                      <a:lnTo>
                        <a:pt x="11" y="251"/>
                      </a:lnTo>
                      <a:lnTo>
                        <a:pt x="22" y="274"/>
                      </a:lnTo>
                      <a:lnTo>
                        <a:pt x="34" y="300"/>
                      </a:lnTo>
                      <a:lnTo>
                        <a:pt x="46" y="327"/>
                      </a:lnTo>
                      <a:lnTo>
                        <a:pt x="46" y="327"/>
                      </a:lnTo>
                      <a:lnTo>
                        <a:pt x="49" y="339"/>
                      </a:lnTo>
                      <a:lnTo>
                        <a:pt x="51" y="348"/>
                      </a:lnTo>
                      <a:lnTo>
                        <a:pt x="53" y="356"/>
                      </a:lnTo>
                      <a:lnTo>
                        <a:pt x="53" y="364"/>
                      </a:lnTo>
                      <a:lnTo>
                        <a:pt x="49" y="377"/>
                      </a:lnTo>
                      <a:lnTo>
                        <a:pt x="46" y="390"/>
                      </a:lnTo>
                      <a:lnTo>
                        <a:pt x="46" y="390"/>
                      </a:lnTo>
                      <a:lnTo>
                        <a:pt x="45" y="405"/>
                      </a:lnTo>
                      <a:lnTo>
                        <a:pt x="43" y="419"/>
                      </a:lnTo>
                      <a:lnTo>
                        <a:pt x="45" y="458"/>
                      </a:lnTo>
                      <a:lnTo>
                        <a:pt x="45" y="458"/>
                      </a:lnTo>
                      <a:lnTo>
                        <a:pt x="46" y="481"/>
                      </a:lnTo>
                      <a:lnTo>
                        <a:pt x="45" y="498"/>
                      </a:lnTo>
                      <a:lnTo>
                        <a:pt x="43" y="515"/>
                      </a:lnTo>
                      <a:lnTo>
                        <a:pt x="54" y="513"/>
                      </a:lnTo>
                      <a:lnTo>
                        <a:pt x="54" y="513"/>
                      </a:lnTo>
                      <a:lnTo>
                        <a:pt x="54" y="522"/>
                      </a:lnTo>
                      <a:lnTo>
                        <a:pt x="57" y="533"/>
                      </a:lnTo>
                      <a:lnTo>
                        <a:pt x="65" y="559"/>
                      </a:lnTo>
                      <a:lnTo>
                        <a:pt x="73" y="586"/>
                      </a:lnTo>
                      <a:lnTo>
                        <a:pt x="76" y="598"/>
                      </a:lnTo>
                      <a:lnTo>
                        <a:pt x="77" y="609"/>
                      </a:lnTo>
                      <a:lnTo>
                        <a:pt x="77" y="609"/>
                      </a:lnTo>
                      <a:lnTo>
                        <a:pt x="83" y="675"/>
                      </a:lnTo>
                      <a:lnTo>
                        <a:pt x="86" y="714"/>
                      </a:lnTo>
                      <a:lnTo>
                        <a:pt x="88" y="743"/>
                      </a:lnTo>
                      <a:lnTo>
                        <a:pt x="88" y="743"/>
                      </a:lnTo>
                      <a:lnTo>
                        <a:pt x="88" y="766"/>
                      </a:lnTo>
                      <a:lnTo>
                        <a:pt x="91" y="783"/>
                      </a:lnTo>
                      <a:lnTo>
                        <a:pt x="93" y="798"/>
                      </a:lnTo>
                      <a:lnTo>
                        <a:pt x="94" y="812"/>
                      </a:lnTo>
                      <a:lnTo>
                        <a:pt x="94" y="812"/>
                      </a:lnTo>
                      <a:lnTo>
                        <a:pt x="96" y="834"/>
                      </a:lnTo>
                      <a:lnTo>
                        <a:pt x="99" y="848"/>
                      </a:lnTo>
                      <a:lnTo>
                        <a:pt x="99" y="848"/>
                      </a:lnTo>
                      <a:lnTo>
                        <a:pt x="100" y="854"/>
                      </a:lnTo>
                      <a:lnTo>
                        <a:pt x="99" y="854"/>
                      </a:lnTo>
                      <a:lnTo>
                        <a:pt x="96" y="855"/>
                      </a:lnTo>
                      <a:lnTo>
                        <a:pt x="93" y="857"/>
                      </a:lnTo>
                      <a:lnTo>
                        <a:pt x="93" y="857"/>
                      </a:lnTo>
                      <a:lnTo>
                        <a:pt x="91" y="860"/>
                      </a:lnTo>
                      <a:lnTo>
                        <a:pt x="91" y="865"/>
                      </a:lnTo>
                      <a:lnTo>
                        <a:pt x="94" y="869"/>
                      </a:lnTo>
                      <a:lnTo>
                        <a:pt x="96" y="875"/>
                      </a:lnTo>
                      <a:lnTo>
                        <a:pt x="96" y="875"/>
                      </a:lnTo>
                      <a:lnTo>
                        <a:pt x="97" y="888"/>
                      </a:lnTo>
                      <a:lnTo>
                        <a:pt x="97" y="892"/>
                      </a:lnTo>
                      <a:lnTo>
                        <a:pt x="97" y="892"/>
                      </a:lnTo>
                      <a:lnTo>
                        <a:pt x="96" y="895"/>
                      </a:lnTo>
                      <a:lnTo>
                        <a:pt x="94" y="902"/>
                      </a:lnTo>
                      <a:lnTo>
                        <a:pt x="93" y="909"/>
                      </a:lnTo>
                      <a:lnTo>
                        <a:pt x="93" y="917"/>
                      </a:lnTo>
                      <a:lnTo>
                        <a:pt x="96" y="925"/>
                      </a:lnTo>
                      <a:lnTo>
                        <a:pt x="99" y="929"/>
                      </a:lnTo>
                      <a:lnTo>
                        <a:pt x="102" y="932"/>
                      </a:lnTo>
                      <a:lnTo>
                        <a:pt x="106" y="934"/>
                      </a:lnTo>
                      <a:lnTo>
                        <a:pt x="113" y="937"/>
                      </a:lnTo>
                      <a:lnTo>
                        <a:pt x="119" y="939"/>
                      </a:lnTo>
                      <a:lnTo>
                        <a:pt x="128" y="939"/>
                      </a:lnTo>
                      <a:lnTo>
                        <a:pt x="128" y="939"/>
                      </a:lnTo>
                      <a:lnTo>
                        <a:pt x="136" y="937"/>
                      </a:lnTo>
                      <a:lnTo>
                        <a:pt x="143" y="936"/>
                      </a:lnTo>
                      <a:lnTo>
                        <a:pt x="148" y="934"/>
                      </a:lnTo>
                      <a:lnTo>
                        <a:pt x="153" y="931"/>
                      </a:lnTo>
                      <a:lnTo>
                        <a:pt x="157" y="928"/>
                      </a:lnTo>
                      <a:lnTo>
                        <a:pt x="159" y="923"/>
                      </a:lnTo>
                      <a:lnTo>
                        <a:pt x="162" y="914"/>
                      </a:lnTo>
                      <a:lnTo>
                        <a:pt x="164" y="905"/>
                      </a:lnTo>
                      <a:lnTo>
                        <a:pt x="162" y="897"/>
                      </a:lnTo>
                      <a:lnTo>
                        <a:pt x="160" y="891"/>
                      </a:lnTo>
                      <a:lnTo>
                        <a:pt x="160" y="891"/>
                      </a:lnTo>
                      <a:lnTo>
                        <a:pt x="164" y="888"/>
                      </a:lnTo>
                      <a:lnTo>
                        <a:pt x="164" y="885"/>
                      </a:lnTo>
                      <a:lnTo>
                        <a:pt x="164" y="882"/>
                      </a:lnTo>
                      <a:lnTo>
                        <a:pt x="164" y="882"/>
                      </a:lnTo>
                      <a:lnTo>
                        <a:pt x="164" y="868"/>
                      </a:lnTo>
                      <a:lnTo>
                        <a:pt x="162" y="854"/>
                      </a:lnTo>
                      <a:lnTo>
                        <a:pt x="162" y="854"/>
                      </a:lnTo>
                      <a:lnTo>
                        <a:pt x="159" y="826"/>
                      </a:lnTo>
                      <a:lnTo>
                        <a:pt x="156" y="795"/>
                      </a:lnTo>
                      <a:lnTo>
                        <a:pt x="156" y="795"/>
                      </a:lnTo>
                      <a:lnTo>
                        <a:pt x="156" y="781"/>
                      </a:lnTo>
                      <a:lnTo>
                        <a:pt x="156" y="758"/>
                      </a:lnTo>
                      <a:lnTo>
                        <a:pt x="157" y="717"/>
                      </a:lnTo>
                      <a:lnTo>
                        <a:pt x="157" y="717"/>
                      </a:lnTo>
                      <a:lnTo>
                        <a:pt x="159" y="710"/>
                      </a:lnTo>
                      <a:lnTo>
                        <a:pt x="159" y="710"/>
                      </a:lnTo>
                      <a:lnTo>
                        <a:pt x="157" y="717"/>
                      </a:lnTo>
                      <a:lnTo>
                        <a:pt x="157" y="717"/>
                      </a:lnTo>
                      <a:lnTo>
                        <a:pt x="159" y="732"/>
                      </a:lnTo>
                      <a:lnTo>
                        <a:pt x="160" y="751"/>
                      </a:lnTo>
                      <a:lnTo>
                        <a:pt x="167" y="795"/>
                      </a:lnTo>
                      <a:lnTo>
                        <a:pt x="173" y="835"/>
                      </a:lnTo>
                      <a:lnTo>
                        <a:pt x="176" y="857"/>
                      </a:lnTo>
                      <a:lnTo>
                        <a:pt x="176" y="857"/>
                      </a:lnTo>
                      <a:lnTo>
                        <a:pt x="176" y="863"/>
                      </a:lnTo>
                      <a:lnTo>
                        <a:pt x="174" y="866"/>
                      </a:lnTo>
                      <a:lnTo>
                        <a:pt x="173" y="872"/>
                      </a:lnTo>
                      <a:lnTo>
                        <a:pt x="171" y="883"/>
                      </a:lnTo>
                      <a:lnTo>
                        <a:pt x="171" y="883"/>
                      </a:lnTo>
                      <a:lnTo>
                        <a:pt x="174" y="891"/>
                      </a:lnTo>
                      <a:lnTo>
                        <a:pt x="177" y="895"/>
                      </a:lnTo>
                      <a:lnTo>
                        <a:pt x="185" y="899"/>
                      </a:lnTo>
                      <a:lnTo>
                        <a:pt x="191" y="902"/>
                      </a:lnTo>
                      <a:lnTo>
                        <a:pt x="205" y="903"/>
                      </a:lnTo>
                      <a:lnTo>
                        <a:pt x="211" y="905"/>
                      </a:lnTo>
                      <a:lnTo>
                        <a:pt x="211" y="905"/>
                      </a:lnTo>
                      <a:lnTo>
                        <a:pt x="219" y="909"/>
                      </a:lnTo>
                      <a:lnTo>
                        <a:pt x="228" y="912"/>
                      </a:lnTo>
                      <a:lnTo>
                        <a:pt x="239" y="915"/>
                      </a:lnTo>
                      <a:lnTo>
                        <a:pt x="239" y="915"/>
                      </a:lnTo>
                      <a:lnTo>
                        <a:pt x="258" y="917"/>
                      </a:lnTo>
                      <a:lnTo>
                        <a:pt x="268" y="917"/>
                      </a:lnTo>
                      <a:lnTo>
                        <a:pt x="279" y="915"/>
                      </a:lnTo>
                      <a:lnTo>
                        <a:pt x="288" y="914"/>
                      </a:lnTo>
                      <a:lnTo>
                        <a:pt x="298" y="909"/>
                      </a:lnTo>
                      <a:lnTo>
                        <a:pt x="301" y="906"/>
                      </a:lnTo>
                      <a:lnTo>
                        <a:pt x="302" y="903"/>
                      </a:lnTo>
                      <a:lnTo>
                        <a:pt x="304" y="900"/>
                      </a:lnTo>
                      <a:lnTo>
                        <a:pt x="305" y="895"/>
                      </a:lnTo>
                      <a:lnTo>
                        <a:pt x="305" y="895"/>
                      </a:lnTo>
                      <a:lnTo>
                        <a:pt x="304" y="891"/>
                      </a:lnTo>
                      <a:lnTo>
                        <a:pt x="302" y="886"/>
                      </a:lnTo>
                      <a:lnTo>
                        <a:pt x="298" y="878"/>
                      </a:lnTo>
                      <a:lnTo>
                        <a:pt x="290" y="874"/>
                      </a:lnTo>
                      <a:lnTo>
                        <a:pt x="281" y="871"/>
                      </a:lnTo>
                      <a:lnTo>
                        <a:pt x="262" y="865"/>
                      </a:lnTo>
                      <a:lnTo>
                        <a:pt x="256" y="863"/>
                      </a:lnTo>
                      <a:lnTo>
                        <a:pt x="254" y="862"/>
                      </a:lnTo>
                      <a:lnTo>
                        <a:pt x="254" y="862"/>
                      </a:lnTo>
                      <a:lnTo>
                        <a:pt x="251" y="860"/>
                      </a:lnTo>
                      <a:lnTo>
                        <a:pt x="248" y="858"/>
                      </a:lnTo>
                      <a:lnTo>
                        <a:pt x="245" y="858"/>
                      </a:lnTo>
                      <a:lnTo>
                        <a:pt x="245" y="858"/>
                      </a:lnTo>
                      <a:lnTo>
                        <a:pt x="244" y="852"/>
                      </a:lnTo>
                      <a:lnTo>
                        <a:pt x="241" y="843"/>
                      </a:lnTo>
                      <a:lnTo>
                        <a:pt x="241" y="843"/>
                      </a:lnTo>
                      <a:lnTo>
                        <a:pt x="239" y="841"/>
                      </a:lnTo>
                      <a:lnTo>
                        <a:pt x="236" y="841"/>
                      </a:lnTo>
                      <a:lnTo>
                        <a:pt x="231" y="841"/>
                      </a:lnTo>
                      <a:lnTo>
                        <a:pt x="231" y="841"/>
                      </a:lnTo>
                      <a:lnTo>
                        <a:pt x="230" y="840"/>
                      </a:lnTo>
                      <a:lnTo>
                        <a:pt x="230" y="838"/>
                      </a:lnTo>
                      <a:lnTo>
                        <a:pt x="230" y="832"/>
                      </a:lnTo>
                      <a:lnTo>
                        <a:pt x="230" y="832"/>
                      </a:lnTo>
                      <a:lnTo>
                        <a:pt x="234" y="825"/>
                      </a:lnTo>
                      <a:lnTo>
                        <a:pt x="236" y="817"/>
                      </a:lnTo>
                      <a:lnTo>
                        <a:pt x="236" y="809"/>
                      </a:lnTo>
                      <a:lnTo>
                        <a:pt x="236" y="809"/>
                      </a:lnTo>
                      <a:lnTo>
                        <a:pt x="234" y="784"/>
                      </a:lnTo>
                      <a:lnTo>
                        <a:pt x="234" y="767"/>
                      </a:lnTo>
                      <a:lnTo>
                        <a:pt x="236" y="749"/>
                      </a:lnTo>
                      <a:lnTo>
                        <a:pt x="236" y="749"/>
                      </a:lnTo>
                      <a:lnTo>
                        <a:pt x="236" y="724"/>
                      </a:lnTo>
                      <a:lnTo>
                        <a:pt x="238" y="706"/>
                      </a:lnTo>
                      <a:lnTo>
                        <a:pt x="238" y="706"/>
                      </a:lnTo>
                      <a:lnTo>
                        <a:pt x="238" y="695"/>
                      </a:lnTo>
                      <a:lnTo>
                        <a:pt x="236" y="686"/>
                      </a:lnTo>
                      <a:lnTo>
                        <a:pt x="234" y="673"/>
                      </a:lnTo>
                      <a:lnTo>
                        <a:pt x="233" y="656"/>
                      </a:lnTo>
                      <a:lnTo>
                        <a:pt x="233" y="656"/>
                      </a:lnTo>
                      <a:lnTo>
                        <a:pt x="233" y="630"/>
                      </a:lnTo>
                      <a:lnTo>
                        <a:pt x="236" y="599"/>
                      </a:lnTo>
                      <a:lnTo>
                        <a:pt x="238" y="570"/>
                      </a:lnTo>
                      <a:lnTo>
                        <a:pt x="239" y="547"/>
                      </a:lnTo>
                      <a:lnTo>
                        <a:pt x="239" y="547"/>
                      </a:lnTo>
                      <a:lnTo>
                        <a:pt x="239" y="530"/>
                      </a:lnTo>
                      <a:lnTo>
                        <a:pt x="238" y="518"/>
                      </a:lnTo>
                      <a:lnTo>
                        <a:pt x="234" y="507"/>
                      </a:lnTo>
                      <a:lnTo>
                        <a:pt x="242" y="504"/>
                      </a:lnTo>
                      <a:lnTo>
                        <a:pt x="242" y="504"/>
                      </a:lnTo>
                      <a:lnTo>
                        <a:pt x="241" y="482"/>
                      </a:lnTo>
                      <a:lnTo>
                        <a:pt x="236" y="462"/>
                      </a:lnTo>
                      <a:lnTo>
                        <a:pt x="233" y="451"/>
                      </a:lnTo>
                      <a:lnTo>
                        <a:pt x="230" y="442"/>
                      </a:lnTo>
                      <a:lnTo>
                        <a:pt x="230" y="442"/>
                      </a:lnTo>
                      <a:lnTo>
                        <a:pt x="225" y="428"/>
                      </a:lnTo>
                      <a:lnTo>
                        <a:pt x="222" y="421"/>
                      </a:lnTo>
                      <a:lnTo>
                        <a:pt x="224" y="401"/>
                      </a:lnTo>
                      <a:lnTo>
                        <a:pt x="224" y="401"/>
                      </a:lnTo>
                      <a:lnTo>
                        <a:pt x="224" y="387"/>
                      </a:lnTo>
                      <a:lnTo>
                        <a:pt x="222" y="379"/>
                      </a:lnTo>
                      <a:lnTo>
                        <a:pt x="217" y="368"/>
                      </a:lnTo>
                      <a:lnTo>
                        <a:pt x="217" y="368"/>
                      </a:lnTo>
                      <a:lnTo>
                        <a:pt x="211" y="345"/>
                      </a:lnTo>
                      <a:lnTo>
                        <a:pt x="216" y="345"/>
                      </a:lnTo>
                      <a:lnTo>
                        <a:pt x="216" y="345"/>
                      </a:lnTo>
                      <a:lnTo>
                        <a:pt x="216" y="348"/>
                      </a:lnTo>
                      <a:lnTo>
                        <a:pt x="219" y="351"/>
                      </a:lnTo>
                      <a:lnTo>
                        <a:pt x="222" y="354"/>
                      </a:lnTo>
                      <a:lnTo>
                        <a:pt x="222" y="354"/>
                      </a:lnTo>
                      <a:lnTo>
                        <a:pt x="236" y="361"/>
                      </a:lnTo>
                      <a:lnTo>
                        <a:pt x="264" y="371"/>
                      </a:lnTo>
                      <a:lnTo>
                        <a:pt x="264" y="371"/>
                      </a:lnTo>
                      <a:lnTo>
                        <a:pt x="299" y="388"/>
                      </a:lnTo>
                      <a:lnTo>
                        <a:pt x="316" y="398"/>
                      </a:lnTo>
                      <a:lnTo>
                        <a:pt x="316" y="398"/>
                      </a:lnTo>
                      <a:lnTo>
                        <a:pt x="318" y="396"/>
                      </a:lnTo>
                      <a:lnTo>
                        <a:pt x="318" y="396"/>
                      </a:lnTo>
                      <a:lnTo>
                        <a:pt x="322" y="390"/>
                      </a:lnTo>
                      <a:lnTo>
                        <a:pt x="330" y="381"/>
                      </a:lnTo>
                      <a:lnTo>
                        <a:pt x="330" y="381"/>
                      </a:lnTo>
                      <a:lnTo>
                        <a:pt x="338" y="368"/>
                      </a:lnTo>
                      <a:lnTo>
                        <a:pt x="338" y="368"/>
                      </a:lnTo>
                      <a:lnTo>
                        <a:pt x="333" y="370"/>
                      </a:lnTo>
                      <a:lnTo>
                        <a:pt x="325" y="371"/>
                      </a:lnTo>
                      <a:lnTo>
                        <a:pt x="325" y="371"/>
                      </a:lnTo>
                      <a:close/>
                      <a:moveTo>
                        <a:pt x="273" y="305"/>
                      </a:moveTo>
                      <a:lnTo>
                        <a:pt x="273" y="305"/>
                      </a:lnTo>
                      <a:lnTo>
                        <a:pt x="276" y="305"/>
                      </a:lnTo>
                      <a:lnTo>
                        <a:pt x="270" y="308"/>
                      </a:lnTo>
                      <a:lnTo>
                        <a:pt x="270" y="308"/>
                      </a:lnTo>
                      <a:lnTo>
                        <a:pt x="267" y="303"/>
                      </a:lnTo>
                      <a:lnTo>
                        <a:pt x="267" y="303"/>
                      </a:lnTo>
                      <a:lnTo>
                        <a:pt x="273" y="305"/>
                      </a:lnTo>
                      <a:lnTo>
                        <a:pt x="273" y="305"/>
                      </a:lnTo>
                      <a:close/>
                      <a:moveTo>
                        <a:pt x="404" y="327"/>
                      </a:moveTo>
                      <a:lnTo>
                        <a:pt x="404" y="327"/>
                      </a:lnTo>
                      <a:lnTo>
                        <a:pt x="402" y="327"/>
                      </a:lnTo>
                      <a:lnTo>
                        <a:pt x="402" y="327"/>
                      </a:lnTo>
                      <a:lnTo>
                        <a:pt x="404" y="325"/>
                      </a:lnTo>
                      <a:lnTo>
                        <a:pt x="404" y="325"/>
                      </a:lnTo>
                      <a:lnTo>
                        <a:pt x="404" y="322"/>
                      </a:lnTo>
                      <a:lnTo>
                        <a:pt x="402" y="319"/>
                      </a:lnTo>
                      <a:lnTo>
                        <a:pt x="402" y="319"/>
                      </a:lnTo>
                      <a:lnTo>
                        <a:pt x="401" y="316"/>
                      </a:lnTo>
                      <a:lnTo>
                        <a:pt x="399" y="308"/>
                      </a:lnTo>
                      <a:lnTo>
                        <a:pt x="399" y="308"/>
                      </a:lnTo>
                      <a:lnTo>
                        <a:pt x="398" y="303"/>
                      </a:lnTo>
                      <a:lnTo>
                        <a:pt x="396" y="302"/>
                      </a:lnTo>
                      <a:lnTo>
                        <a:pt x="395" y="302"/>
                      </a:lnTo>
                      <a:lnTo>
                        <a:pt x="395" y="302"/>
                      </a:lnTo>
                      <a:lnTo>
                        <a:pt x="395" y="297"/>
                      </a:lnTo>
                      <a:lnTo>
                        <a:pt x="392" y="294"/>
                      </a:lnTo>
                      <a:lnTo>
                        <a:pt x="390" y="293"/>
                      </a:lnTo>
                      <a:lnTo>
                        <a:pt x="390" y="293"/>
                      </a:lnTo>
                      <a:lnTo>
                        <a:pt x="387" y="294"/>
                      </a:lnTo>
                      <a:lnTo>
                        <a:pt x="386" y="297"/>
                      </a:lnTo>
                      <a:lnTo>
                        <a:pt x="386" y="300"/>
                      </a:lnTo>
                      <a:lnTo>
                        <a:pt x="386" y="300"/>
                      </a:lnTo>
                      <a:lnTo>
                        <a:pt x="382" y="302"/>
                      </a:lnTo>
                      <a:lnTo>
                        <a:pt x="381" y="305"/>
                      </a:lnTo>
                      <a:lnTo>
                        <a:pt x="379" y="313"/>
                      </a:lnTo>
                      <a:lnTo>
                        <a:pt x="381" y="325"/>
                      </a:lnTo>
                      <a:lnTo>
                        <a:pt x="381" y="325"/>
                      </a:lnTo>
                      <a:lnTo>
                        <a:pt x="378" y="324"/>
                      </a:lnTo>
                      <a:lnTo>
                        <a:pt x="375" y="325"/>
                      </a:lnTo>
                      <a:lnTo>
                        <a:pt x="375" y="325"/>
                      </a:lnTo>
                      <a:lnTo>
                        <a:pt x="373" y="330"/>
                      </a:lnTo>
                      <a:lnTo>
                        <a:pt x="373" y="330"/>
                      </a:lnTo>
                      <a:lnTo>
                        <a:pt x="370" y="344"/>
                      </a:lnTo>
                      <a:lnTo>
                        <a:pt x="353" y="350"/>
                      </a:lnTo>
                      <a:lnTo>
                        <a:pt x="341" y="348"/>
                      </a:lnTo>
                      <a:lnTo>
                        <a:pt x="341" y="348"/>
                      </a:lnTo>
                      <a:lnTo>
                        <a:pt x="336" y="348"/>
                      </a:lnTo>
                      <a:lnTo>
                        <a:pt x="336" y="348"/>
                      </a:lnTo>
                      <a:lnTo>
                        <a:pt x="325" y="348"/>
                      </a:lnTo>
                      <a:lnTo>
                        <a:pt x="325" y="348"/>
                      </a:lnTo>
                      <a:lnTo>
                        <a:pt x="322" y="348"/>
                      </a:lnTo>
                      <a:lnTo>
                        <a:pt x="322" y="348"/>
                      </a:lnTo>
                      <a:lnTo>
                        <a:pt x="322" y="353"/>
                      </a:lnTo>
                      <a:lnTo>
                        <a:pt x="322" y="353"/>
                      </a:lnTo>
                      <a:lnTo>
                        <a:pt x="322" y="354"/>
                      </a:lnTo>
                      <a:lnTo>
                        <a:pt x="322" y="354"/>
                      </a:lnTo>
                      <a:lnTo>
                        <a:pt x="322" y="362"/>
                      </a:lnTo>
                      <a:lnTo>
                        <a:pt x="324" y="365"/>
                      </a:lnTo>
                      <a:lnTo>
                        <a:pt x="325" y="367"/>
                      </a:lnTo>
                      <a:lnTo>
                        <a:pt x="325" y="367"/>
                      </a:lnTo>
                      <a:lnTo>
                        <a:pt x="332" y="368"/>
                      </a:lnTo>
                      <a:lnTo>
                        <a:pt x="338" y="368"/>
                      </a:lnTo>
                      <a:lnTo>
                        <a:pt x="338" y="367"/>
                      </a:lnTo>
                      <a:lnTo>
                        <a:pt x="338" y="367"/>
                      </a:lnTo>
                      <a:lnTo>
                        <a:pt x="353" y="364"/>
                      </a:lnTo>
                      <a:lnTo>
                        <a:pt x="362" y="361"/>
                      </a:lnTo>
                      <a:lnTo>
                        <a:pt x="362" y="361"/>
                      </a:lnTo>
                      <a:lnTo>
                        <a:pt x="378" y="359"/>
                      </a:lnTo>
                      <a:lnTo>
                        <a:pt x="378" y="359"/>
                      </a:lnTo>
                      <a:lnTo>
                        <a:pt x="387" y="359"/>
                      </a:lnTo>
                      <a:lnTo>
                        <a:pt x="387" y="359"/>
                      </a:lnTo>
                      <a:lnTo>
                        <a:pt x="390" y="357"/>
                      </a:lnTo>
                      <a:lnTo>
                        <a:pt x="392" y="356"/>
                      </a:lnTo>
                      <a:lnTo>
                        <a:pt x="396" y="351"/>
                      </a:lnTo>
                      <a:lnTo>
                        <a:pt x="396" y="351"/>
                      </a:lnTo>
                      <a:lnTo>
                        <a:pt x="398" y="348"/>
                      </a:lnTo>
                      <a:lnTo>
                        <a:pt x="399" y="345"/>
                      </a:lnTo>
                      <a:lnTo>
                        <a:pt x="399" y="345"/>
                      </a:lnTo>
                      <a:lnTo>
                        <a:pt x="402" y="337"/>
                      </a:lnTo>
                      <a:lnTo>
                        <a:pt x="404" y="330"/>
                      </a:lnTo>
                      <a:lnTo>
                        <a:pt x="404" y="330"/>
                      </a:lnTo>
                      <a:lnTo>
                        <a:pt x="404" y="327"/>
                      </a:lnTo>
                      <a:lnTo>
                        <a:pt x="404"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4" name="Freeform 77"/>
                <p:cNvSpPr>
                  <a:spLocks/>
                </p:cNvSpPr>
                <p:nvPr/>
              </p:nvSpPr>
              <p:spPr bwMode="auto">
                <a:xfrm>
                  <a:off x="5802313" y="6731000"/>
                  <a:ext cx="366713" cy="266700"/>
                </a:xfrm>
                <a:custGeom>
                  <a:avLst/>
                  <a:gdLst>
                    <a:gd name="T0" fmla="*/ 228 w 231"/>
                    <a:gd name="T1" fmla="*/ 1 h 168"/>
                    <a:gd name="T2" fmla="*/ 222 w 231"/>
                    <a:gd name="T3" fmla="*/ 0 h 168"/>
                    <a:gd name="T4" fmla="*/ 166 w 231"/>
                    <a:gd name="T5" fmla="*/ 6 h 168"/>
                    <a:gd name="T6" fmla="*/ 163 w 231"/>
                    <a:gd name="T7" fmla="*/ 6 h 168"/>
                    <a:gd name="T8" fmla="*/ 158 w 231"/>
                    <a:gd name="T9" fmla="*/ 18 h 168"/>
                    <a:gd name="T10" fmla="*/ 140 w 231"/>
                    <a:gd name="T11" fmla="*/ 121 h 168"/>
                    <a:gd name="T12" fmla="*/ 86 w 231"/>
                    <a:gd name="T13" fmla="*/ 123 h 168"/>
                    <a:gd name="T14" fmla="*/ 92 w 231"/>
                    <a:gd name="T15" fmla="*/ 131 h 168"/>
                    <a:gd name="T16" fmla="*/ 94 w 231"/>
                    <a:gd name="T17" fmla="*/ 135 h 168"/>
                    <a:gd name="T18" fmla="*/ 89 w 231"/>
                    <a:gd name="T19" fmla="*/ 135 h 168"/>
                    <a:gd name="T20" fmla="*/ 86 w 231"/>
                    <a:gd name="T21" fmla="*/ 134 h 168"/>
                    <a:gd name="T22" fmla="*/ 81 w 231"/>
                    <a:gd name="T23" fmla="*/ 131 h 168"/>
                    <a:gd name="T24" fmla="*/ 80 w 231"/>
                    <a:gd name="T25" fmla="*/ 132 h 168"/>
                    <a:gd name="T26" fmla="*/ 80 w 231"/>
                    <a:gd name="T27" fmla="*/ 137 h 168"/>
                    <a:gd name="T28" fmla="*/ 77 w 231"/>
                    <a:gd name="T29" fmla="*/ 138 h 168"/>
                    <a:gd name="T30" fmla="*/ 75 w 231"/>
                    <a:gd name="T31" fmla="*/ 138 h 168"/>
                    <a:gd name="T32" fmla="*/ 75 w 231"/>
                    <a:gd name="T33" fmla="*/ 142 h 168"/>
                    <a:gd name="T34" fmla="*/ 71 w 231"/>
                    <a:gd name="T35" fmla="*/ 142 h 168"/>
                    <a:gd name="T36" fmla="*/ 58 w 231"/>
                    <a:gd name="T37" fmla="*/ 132 h 168"/>
                    <a:gd name="T38" fmla="*/ 55 w 231"/>
                    <a:gd name="T39" fmla="*/ 131 h 168"/>
                    <a:gd name="T40" fmla="*/ 54 w 231"/>
                    <a:gd name="T41" fmla="*/ 131 h 168"/>
                    <a:gd name="T42" fmla="*/ 52 w 231"/>
                    <a:gd name="T43" fmla="*/ 129 h 168"/>
                    <a:gd name="T44" fmla="*/ 0 w 231"/>
                    <a:gd name="T45" fmla="*/ 146 h 168"/>
                    <a:gd name="T46" fmla="*/ 0 w 231"/>
                    <a:gd name="T47" fmla="*/ 155 h 168"/>
                    <a:gd name="T48" fmla="*/ 6 w 231"/>
                    <a:gd name="T49" fmla="*/ 158 h 168"/>
                    <a:gd name="T50" fmla="*/ 114 w 231"/>
                    <a:gd name="T51" fmla="*/ 166 h 168"/>
                    <a:gd name="T52" fmla="*/ 115 w 231"/>
                    <a:gd name="T53" fmla="*/ 166 h 168"/>
                    <a:gd name="T54" fmla="*/ 118 w 231"/>
                    <a:gd name="T55" fmla="*/ 166 h 168"/>
                    <a:gd name="T56" fmla="*/ 129 w 231"/>
                    <a:gd name="T57" fmla="*/ 166 h 168"/>
                    <a:gd name="T58" fmla="*/ 134 w 231"/>
                    <a:gd name="T59" fmla="*/ 166 h 168"/>
                    <a:gd name="T60" fmla="*/ 163 w 231"/>
                    <a:gd name="T61" fmla="*/ 162 h 168"/>
                    <a:gd name="T62" fmla="*/ 166 w 231"/>
                    <a:gd name="T63" fmla="*/ 148 h 168"/>
                    <a:gd name="T64" fmla="*/ 168 w 231"/>
                    <a:gd name="T65" fmla="*/ 143 h 168"/>
                    <a:gd name="T66" fmla="*/ 171 w 231"/>
                    <a:gd name="T67" fmla="*/ 142 h 168"/>
                    <a:gd name="T68" fmla="*/ 174 w 231"/>
                    <a:gd name="T69" fmla="*/ 143 h 168"/>
                    <a:gd name="T70" fmla="*/ 174 w 231"/>
                    <a:gd name="T71" fmla="*/ 123 h 168"/>
                    <a:gd name="T72" fmla="*/ 179 w 231"/>
                    <a:gd name="T73" fmla="*/ 118 h 168"/>
                    <a:gd name="T74" fmla="*/ 179 w 231"/>
                    <a:gd name="T75" fmla="*/ 115 h 168"/>
                    <a:gd name="T76" fmla="*/ 183 w 231"/>
                    <a:gd name="T77" fmla="*/ 111 h 168"/>
                    <a:gd name="T78" fmla="*/ 185 w 231"/>
                    <a:gd name="T79" fmla="*/ 112 h 168"/>
                    <a:gd name="T80" fmla="*/ 188 w 231"/>
                    <a:gd name="T81" fmla="*/ 120 h 168"/>
                    <a:gd name="T82" fmla="*/ 189 w 231"/>
                    <a:gd name="T83" fmla="*/ 120 h 168"/>
                    <a:gd name="T84" fmla="*/ 192 w 231"/>
                    <a:gd name="T85" fmla="*/ 126 h 168"/>
                    <a:gd name="T86" fmla="*/ 194 w 231"/>
                    <a:gd name="T87" fmla="*/ 134 h 168"/>
                    <a:gd name="T88" fmla="*/ 195 w 231"/>
                    <a:gd name="T89" fmla="*/ 137 h 168"/>
                    <a:gd name="T90" fmla="*/ 197 w 231"/>
                    <a:gd name="T91" fmla="*/ 143 h 168"/>
                    <a:gd name="T92" fmla="*/ 197 w 231"/>
                    <a:gd name="T93" fmla="*/ 143 h 168"/>
                    <a:gd name="T94" fmla="*/ 197 w 231"/>
                    <a:gd name="T95" fmla="*/ 145 h 168"/>
                    <a:gd name="T96" fmla="*/ 206 w 231"/>
                    <a:gd name="T97" fmla="*/ 140 h 168"/>
                    <a:gd name="T98" fmla="*/ 208 w 231"/>
                    <a:gd name="T99" fmla="*/ 138 h 168"/>
                    <a:gd name="T100" fmla="*/ 209 w 231"/>
                    <a:gd name="T101" fmla="*/ 134 h 168"/>
                    <a:gd name="T102" fmla="*/ 231 w 231"/>
                    <a:gd name="T103" fmla="*/ 7 h 168"/>
                    <a:gd name="T104" fmla="*/ 231 w 231"/>
                    <a:gd name="T105" fmla="*/ 3 h 168"/>
                    <a:gd name="T106" fmla="*/ 228 w 231"/>
                    <a:gd name="T10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168">
                      <a:moveTo>
                        <a:pt x="228" y="1"/>
                      </a:moveTo>
                      <a:lnTo>
                        <a:pt x="228" y="1"/>
                      </a:lnTo>
                      <a:lnTo>
                        <a:pt x="222" y="0"/>
                      </a:lnTo>
                      <a:lnTo>
                        <a:pt x="222" y="0"/>
                      </a:lnTo>
                      <a:lnTo>
                        <a:pt x="166" y="6"/>
                      </a:lnTo>
                      <a:lnTo>
                        <a:pt x="166" y="6"/>
                      </a:lnTo>
                      <a:lnTo>
                        <a:pt x="165" y="6"/>
                      </a:lnTo>
                      <a:lnTo>
                        <a:pt x="163" y="6"/>
                      </a:lnTo>
                      <a:lnTo>
                        <a:pt x="160" y="11"/>
                      </a:lnTo>
                      <a:lnTo>
                        <a:pt x="158" y="18"/>
                      </a:lnTo>
                      <a:lnTo>
                        <a:pt x="158" y="18"/>
                      </a:lnTo>
                      <a:lnTo>
                        <a:pt x="140" y="121"/>
                      </a:lnTo>
                      <a:lnTo>
                        <a:pt x="86" y="123"/>
                      </a:lnTo>
                      <a:lnTo>
                        <a:pt x="86" y="123"/>
                      </a:lnTo>
                      <a:lnTo>
                        <a:pt x="92" y="131"/>
                      </a:lnTo>
                      <a:lnTo>
                        <a:pt x="92" y="131"/>
                      </a:lnTo>
                      <a:lnTo>
                        <a:pt x="94" y="134"/>
                      </a:lnTo>
                      <a:lnTo>
                        <a:pt x="94" y="135"/>
                      </a:lnTo>
                      <a:lnTo>
                        <a:pt x="94" y="135"/>
                      </a:lnTo>
                      <a:lnTo>
                        <a:pt x="89" y="135"/>
                      </a:lnTo>
                      <a:lnTo>
                        <a:pt x="86" y="134"/>
                      </a:lnTo>
                      <a:lnTo>
                        <a:pt x="86" y="134"/>
                      </a:lnTo>
                      <a:lnTo>
                        <a:pt x="83" y="131"/>
                      </a:lnTo>
                      <a:lnTo>
                        <a:pt x="81" y="131"/>
                      </a:lnTo>
                      <a:lnTo>
                        <a:pt x="81" y="131"/>
                      </a:lnTo>
                      <a:lnTo>
                        <a:pt x="80" y="132"/>
                      </a:lnTo>
                      <a:lnTo>
                        <a:pt x="80" y="137"/>
                      </a:lnTo>
                      <a:lnTo>
                        <a:pt x="80" y="137"/>
                      </a:lnTo>
                      <a:lnTo>
                        <a:pt x="78" y="138"/>
                      </a:lnTo>
                      <a:lnTo>
                        <a:pt x="77" y="138"/>
                      </a:lnTo>
                      <a:lnTo>
                        <a:pt x="77" y="138"/>
                      </a:lnTo>
                      <a:lnTo>
                        <a:pt x="75" y="138"/>
                      </a:lnTo>
                      <a:lnTo>
                        <a:pt x="75" y="138"/>
                      </a:lnTo>
                      <a:lnTo>
                        <a:pt x="75" y="142"/>
                      </a:lnTo>
                      <a:lnTo>
                        <a:pt x="71" y="142"/>
                      </a:lnTo>
                      <a:lnTo>
                        <a:pt x="71" y="142"/>
                      </a:lnTo>
                      <a:lnTo>
                        <a:pt x="64" y="138"/>
                      </a:lnTo>
                      <a:lnTo>
                        <a:pt x="58" y="132"/>
                      </a:lnTo>
                      <a:lnTo>
                        <a:pt x="58" y="132"/>
                      </a:lnTo>
                      <a:lnTo>
                        <a:pt x="55" y="131"/>
                      </a:lnTo>
                      <a:lnTo>
                        <a:pt x="55" y="131"/>
                      </a:lnTo>
                      <a:lnTo>
                        <a:pt x="54" y="131"/>
                      </a:lnTo>
                      <a:lnTo>
                        <a:pt x="54" y="131"/>
                      </a:lnTo>
                      <a:lnTo>
                        <a:pt x="52" y="129"/>
                      </a:lnTo>
                      <a:lnTo>
                        <a:pt x="0" y="146"/>
                      </a:lnTo>
                      <a:lnTo>
                        <a:pt x="0" y="146"/>
                      </a:lnTo>
                      <a:lnTo>
                        <a:pt x="0" y="155"/>
                      </a:lnTo>
                      <a:lnTo>
                        <a:pt x="0" y="155"/>
                      </a:lnTo>
                      <a:lnTo>
                        <a:pt x="0" y="157"/>
                      </a:lnTo>
                      <a:lnTo>
                        <a:pt x="6" y="158"/>
                      </a:lnTo>
                      <a:lnTo>
                        <a:pt x="6" y="158"/>
                      </a:lnTo>
                      <a:lnTo>
                        <a:pt x="114" y="166"/>
                      </a:lnTo>
                      <a:lnTo>
                        <a:pt x="114" y="166"/>
                      </a:lnTo>
                      <a:lnTo>
                        <a:pt x="115" y="166"/>
                      </a:lnTo>
                      <a:lnTo>
                        <a:pt x="115" y="166"/>
                      </a:lnTo>
                      <a:lnTo>
                        <a:pt x="118" y="166"/>
                      </a:lnTo>
                      <a:lnTo>
                        <a:pt x="118" y="166"/>
                      </a:lnTo>
                      <a:lnTo>
                        <a:pt x="129" y="166"/>
                      </a:lnTo>
                      <a:lnTo>
                        <a:pt x="129" y="166"/>
                      </a:lnTo>
                      <a:lnTo>
                        <a:pt x="134" y="166"/>
                      </a:lnTo>
                      <a:lnTo>
                        <a:pt x="146" y="168"/>
                      </a:lnTo>
                      <a:lnTo>
                        <a:pt x="163" y="162"/>
                      </a:lnTo>
                      <a:lnTo>
                        <a:pt x="163" y="162"/>
                      </a:lnTo>
                      <a:lnTo>
                        <a:pt x="166" y="148"/>
                      </a:lnTo>
                      <a:lnTo>
                        <a:pt x="166" y="148"/>
                      </a:lnTo>
                      <a:lnTo>
                        <a:pt x="168" y="143"/>
                      </a:lnTo>
                      <a:lnTo>
                        <a:pt x="168" y="143"/>
                      </a:lnTo>
                      <a:lnTo>
                        <a:pt x="171" y="142"/>
                      </a:lnTo>
                      <a:lnTo>
                        <a:pt x="174" y="143"/>
                      </a:lnTo>
                      <a:lnTo>
                        <a:pt x="174" y="143"/>
                      </a:lnTo>
                      <a:lnTo>
                        <a:pt x="172" y="131"/>
                      </a:lnTo>
                      <a:lnTo>
                        <a:pt x="174" y="123"/>
                      </a:lnTo>
                      <a:lnTo>
                        <a:pt x="175" y="120"/>
                      </a:lnTo>
                      <a:lnTo>
                        <a:pt x="179" y="118"/>
                      </a:lnTo>
                      <a:lnTo>
                        <a:pt x="179" y="118"/>
                      </a:lnTo>
                      <a:lnTo>
                        <a:pt x="179" y="115"/>
                      </a:lnTo>
                      <a:lnTo>
                        <a:pt x="180" y="112"/>
                      </a:lnTo>
                      <a:lnTo>
                        <a:pt x="183" y="111"/>
                      </a:lnTo>
                      <a:lnTo>
                        <a:pt x="183" y="111"/>
                      </a:lnTo>
                      <a:lnTo>
                        <a:pt x="185" y="112"/>
                      </a:lnTo>
                      <a:lnTo>
                        <a:pt x="188" y="115"/>
                      </a:lnTo>
                      <a:lnTo>
                        <a:pt x="188" y="120"/>
                      </a:lnTo>
                      <a:lnTo>
                        <a:pt x="188" y="120"/>
                      </a:lnTo>
                      <a:lnTo>
                        <a:pt x="189" y="120"/>
                      </a:lnTo>
                      <a:lnTo>
                        <a:pt x="191" y="121"/>
                      </a:lnTo>
                      <a:lnTo>
                        <a:pt x="192" y="126"/>
                      </a:lnTo>
                      <a:lnTo>
                        <a:pt x="192" y="126"/>
                      </a:lnTo>
                      <a:lnTo>
                        <a:pt x="194" y="134"/>
                      </a:lnTo>
                      <a:lnTo>
                        <a:pt x="195" y="137"/>
                      </a:lnTo>
                      <a:lnTo>
                        <a:pt x="195" y="137"/>
                      </a:lnTo>
                      <a:lnTo>
                        <a:pt x="197" y="140"/>
                      </a:lnTo>
                      <a:lnTo>
                        <a:pt x="197" y="143"/>
                      </a:lnTo>
                      <a:lnTo>
                        <a:pt x="197" y="143"/>
                      </a:lnTo>
                      <a:lnTo>
                        <a:pt x="197" y="143"/>
                      </a:lnTo>
                      <a:lnTo>
                        <a:pt x="197" y="143"/>
                      </a:lnTo>
                      <a:lnTo>
                        <a:pt x="197" y="145"/>
                      </a:lnTo>
                      <a:lnTo>
                        <a:pt x="197" y="145"/>
                      </a:lnTo>
                      <a:lnTo>
                        <a:pt x="206" y="140"/>
                      </a:lnTo>
                      <a:lnTo>
                        <a:pt x="206" y="140"/>
                      </a:lnTo>
                      <a:lnTo>
                        <a:pt x="208" y="138"/>
                      </a:lnTo>
                      <a:lnTo>
                        <a:pt x="209" y="134"/>
                      </a:lnTo>
                      <a:lnTo>
                        <a:pt x="209" y="134"/>
                      </a:lnTo>
                      <a:lnTo>
                        <a:pt x="231" y="7"/>
                      </a:lnTo>
                      <a:lnTo>
                        <a:pt x="231" y="7"/>
                      </a:lnTo>
                      <a:lnTo>
                        <a:pt x="231" y="4"/>
                      </a:lnTo>
                      <a:lnTo>
                        <a:pt x="231" y="3"/>
                      </a:lnTo>
                      <a:lnTo>
                        <a:pt x="228" y="1"/>
                      </a:lnTo>
                      <a:lnTo>
                        <a:pt x="2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5" name="Freeform 78"/>
                <p:cNvSpPr>
                  <a:spLocks noEditPoints="1"/>
                </p:cNvSpPr>
                <p:nvPr/>
              </p:nvSpPr>
              <p:spPr bwMode="auto">
                <a:xfrm>
                  <a:off x="5610226" y="6624638"/>
                  <a:ext cx="176213" cy="309562"/>
                </a:xfrm>
                <a:custGeom>
                  <a:avLst/>
                  <a:gdLst>
                    <a:gd name="T0" fmla="*/ 111 w 111"/>
                    <a:gd name="T1" fmla="*/ 178 h 195"/>
                    <a:gd name="T2" fmla="*/ 107 w 111"/>
                    <a:gd name="T3" fmla="*/ 165 h 195"/>
                    <a:gd name="T4" fmla="*/ 105 w 111"/>
                    <a:gd name="T5" fmla="*/ 193 h 195"/>
                    <a:gd name="T6" fmla="*/ 107 w 111"/>
                    <a:gd name="T7" fmla="*/ 195 h 195"/>
                    <a:gd name="T8" fmla="*/ 108 w 111"/>
                    <a:gd name="T9" fmla="*/ 193 h 195"/>
                    <a:gd name="T10" fmla="*/ 110 w 111"/>
                    <a:gd name="T11" fmla="*/ 190 h 195"/>
                    <a:gd name="T12" fmla="*/ 111 w 111"/>
                    <a:gd name="T13" fmla="*/ 178 h 195"/>
                    <a:gd name="T14" fmla="*/ 61 w 111"/>
                    <a:gd name="T15" fmla="*/ 36 h 195"/>
                    <a:gd name="T16" fmla="*/ 57 w 111"/>
                    <a:gd name="T17" fmla="*/ 37 h 195"/>
                    <a:gd name="T18" fmla="*/ 50 w 111"/>
                    <a:gd name="T19" fmla="*/ 37 h 195"/>
                    <a:gd name="T20" fmla="*/ 37 w 111"/>
                    <a:gd name="T21" fmla="*/ 31 h 195"/>
                    <a:gd name="T22" fmla="*/ 27 w 111"/>
                    <a:gd name="T23" fmla="*/ 24 h 195"/>
                    <a:gd name="T24" fmla="*/ 11 w 111"/>
                    <a:gd name="T25" fmla="*/ 13 h 195"/>
                    <a:gd name="T26" fmla="*/ 8 w 111"/>
                    <a:gd name="T27" fmla="*/ 8 h 195"/>
                    <a:gd name="T28" fmla="*/ 11 w 111"/>
                    <a:gd name="T29" fmla="*/ 5 h 195"/>
                    <a:gd name="T30" fmla="*/ 11 w 111"/>
                    <a:gd name="T31" fmla="*/ 0 h 195"/>
                    <a:gd name="T32" fmla="*/ 8 w 111"/>
                    <a:gd name="T33" fmla="*/ 0 h 195"/>
                    <a:gd name="T34" fmla="*/ 5 w 111"/>
                    <a:gd name="T35" fmla="*/ 2 h 195"/>
                    <a:gd name="T36" fmla="*/ 4 w 111"/>
                    <a:gd name="T37" fmla="*/ 4 h 195"/>
                    <a:gd name="T38" fmla="*/ 0 w 111"/>
                    <a:gd name="T39" fmla="*/ 8 h 195"/>
                    <a:gd name="T40" fmla="*/ 8 w 111"/>
                    <a:gd name="T41" fmla="*/ 17 h 195"/>
                    <a:gd name="T42" fmla="*/ 16 w 111"/>
                    <a:gd name="T43" fmla="*/ 27 h 195"/>
                    <a:gd name="T44" fmla="*/ 31 w 111"/>
                    <a:gd name="T45" fmla="*/ 47 h 195"/>
                    <a:gd name="T46" fmla="*/ 50 w 111"/>
                    <a:gd name="T47" fmla="*/ 74 h 195"/>
                    <a:gd name="T48" fmla="*/ 48 w 111"/>
                    <a:gd name="T49" fmla="*/ 59 h 195"/>
                    <a:gd name="T50" fmla="*/ 44 w 111"/>
                    <a:gd name="T51" fmla="*/ 54 h 195"/>
                    <a:gd name="T52" fmla="*/ 41 w 111"/>
                    <a:gd name="T53" fmla="*/ 53 h 195"/>
                    <a:gd name="T54" fmla="*/ 45 w 111"/>
                    <a:gd name="T55" fmla="*/ 44 h 195"/>
                    <a:gd name="T56" fmla="*/ 50 w 111"/>
                    <a:gd name="T57" fmla="*/ 44 h 195"/>
                    <a:gd name="T58" fmla="*/ 53 w 111"/>
                    <a:gd name="T59" fmla="*/ 44 h 195"/>
                    <a:gd name="T60" fmla="*/ 57 w 111"/>
                    <a:gd name="T61" fmla="*/ 50 h 195"/>
                    <a:gd name="T62" fmla="*/ 62 w 111"/>
                    <a:gd name="T63" fmla="*/ 64 h 195"/>
                    <a:gd name="T64" fmla="*/ 70 w 111"/>
                    <a:gd name="T65" fmla="*/ 78 h 195"/>
                    <a:gd name="T66" fmla="*/ 73 w 111"/>
                    <a:gd name="T67" fmla="*/ 87 h 195"/>
                    <a:gd name="T68" fmla="*/ 71 w 111"/>
                    <a:gd name="T69" fmla="*/ 48 h 195"/>
                    <a:gd name="T70" fmla="*/ 70 w 111"/>
                    <a:gd name="T71" fmla="*/ 41 h 195"/>
                    <a:gd name="T72" fmla="*/ 62 w 111"/>
                    <a:gd name="T73" fmla="*/ 36 h 195"/>
                    <a:gd name="T74" fmla="*/ 61 w 111"/>
                    <a:gd name="T75"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95">
                      <a:moveTo>
                        <a:pt x="111" y="178"/>
                      </a:moveTo>
                      <a:lnTo>
                        <a:pt x="111" y="178"/>
                      </a:lnTo>
                      <a:lnTo>
                        <a:pt x="108" y="170"/>
                      </a:lnTo>
                      <a:lnTo>
                        <a:pt x="107" y="165"/>
                      </a:lnTo>
                      <a:lnTo>
                        <a:pt x="105" y="193"/>
                      </a:lnTo>
                      <a:lnTo>
                        <a:pt x="105" y="193"/>
                      </a:lnTo>
                      <a:lnTo>
                        <a:pt x="107" y="195"/>
                      </a:lnTo>
                      <a:lnTo>
                        <a:pt x="107" y="195"/>
                      </a:lnTo>
                      <a:lnTo>
                        <a:pt x="108" y="193"/>
                      </a:lnTo>
                      <a:lnTo>
                        <a:pt x="108" y="193"/>
                      </a:lnTo>
                      <a:lnTo>
                        <a:pt x="110" y="190"/>
                      </a:lnTo>
                      <a:lnTo>
                        <a:pt x="110" y="190"/>
                      </a:lnTo>
                      <a:lnTo>
                        <a:pt x="111" y="185"/>
                      </a:lnTo>
                      <a:lnTo>
                        <a:pt x="111" y="178"/>
                      </a:lnTo>
                      <a:lnTo>
                        <a:pt x="111" y="178"/>
                      </a:lnTo>
                      <a:close/>
                      <a:moveTo>
                        <a:pt x="61" y="36"/>
                      </a:moveTo>
                      <a:lnTo>
                        <a:pt x="61" y="36"/>
                      </a:lnTo>
                      <a:lnTo>
                        <a:pt x="57" y="37"/>
                      </a:lnTo>
                      <a:lnTo>
                        <a:pt x="53" y="39"/>
                      </a:lnTo>
                      <a:lnTo>
                        <a:pt x="50" y="37"/>
                      </a:lnTo>
                      <a:lnTo>
                        <a:pt x="45" y="36"/>
                      </a:lnTo>
                      <a:lnTo>
                        <a:pt x="37" y="31"/>
                      </a:lnTo>
                      <a:lnTo>
                        <a:pt x="27" y="24"/>
                      </a:lnTo>
                      <a:lnTo>
                        <a:pt x="27" y="24"/>
                      </a:lnTo>
                      <a:lnTo>
                        <a:pt x="17" y="17"/>
                      </a:lnTo>
                      <a:lnTo>
                        <a:pt x="11" y="13"/>
                      </a:lnTo>
                      <a:lnTo>
                        <a:pt x="8" y="8"/>
                      </a:lnTo>
                      <a:lnTo>
                        <a:pt x="8" y="8"/>
                      </a:lnTo>
                      <a:lnTo>
                        <a:pt x="11" y="5"/>
                      </a:lnTo>
                      <a:lnTo>
                        <a:pt x="11" y="5"/>
                      </a:lnTo>
                      <a:lnTo>
                        <a:pt x="11" y="0"/>
                      </a:lnTo>
                      <a:lnTo>
                        <a:pt x="11" y="0"/>
                      </a:lnTo>
                      <a:lnTo>
                        <a:pt x="11" y="0"/>
                      </a:lnTo>
                      <a:lnTo>
                        <a:pt x="8" y="0"/>
                      </a:lnTo>
                      <a:lnTo>
                        <a:pt x="7" y="2"/>
                      </a:lnTo>
                      <a:lnTo>
                        <a:pt x="5" y="2"/>
                      </a:lnTo>
                      <a:lnTo>
                        <a:pt x="4" y="4"/>
                      </a:lnTo>
                      <a:lnTo>
                        <a:pt x="4" y="4"/>
                      </a:lnTo>
                      <a:lnTo>
                        <a:pt x="2" y="4"/>
                      </a:lnTo>
                      <a:lnTo>
                        <a:pt x="0" y="8"/>
                      </a:lnTo>
                      <a:lnTo>
                        <a:pt x="0" y="8"/>
                      </a:lnTo>
                      <a:lnTo>
                        <a:pt x="8" y="17"/>
                      </a:lnTo>
                      <a:lnTo>
                        <a:pt x="8" y="17"/>
                      </a:lnTo>
                      <a:lnTo>
                        <a:pt x="16" y="27"/>
                      </a:lnTo>
                      <a:lnTo>
                        <a:pt x="31" y="47"/>
                      </a:lnTo>
                      <a:lnTo>
                        <a:pt x="31" y="47"/>
                      </a:lnTo>
                      <a:lnTo>
                        <a:pt x="50" y="74"/>
                      </a:lnTo>
                      <a:lnTo>
                        <a:pt x="50" y="74"/>
                      </a:lnTo>
                      <a:lnTo>
                        <a:pt x="50" y="68"/>
                      </a:lnTo>
                      <a:lnTo>
                        <a:pt x="48" y="59"/>
                      </a:lnTo>
                      <a:lnTo>
                        <a:pt x="48" y="59"/>
                      </a:lnTo>
                      <a:lnTo>
                        <a:pt x="44" y="54"/>
                      </a:lnTo>
                      <a:lnTo>
                        <a:pt x="41" y="53"/>
                      </a:lnTo>
                      <a:lnTo>
                        <a:pt x="41" y="53"/>
                      </a:lnTo>
                      <a:lnTo>
                        <a:pt x="42" y="47"/>
                      </a:lnTo>
                      <a:lnTo>
                        <a:pt x="45" y="44"/>
                      </a:lnTo>
                      <a:lnTo>
                        <a:pt x="47" y="44"/>
                      </a:lnTo>
                      <a:lnTo>
                        <a:pt x="50" y="44"/>
                      </a:lnTo>
                      <a:lnTo>
                        <a:pt x="50" y="44"/>
                      </a:lnTo>
                      <a:lnTo>
                        <a:pt x="53" y="44"/>
                      </a:lnTo>
                      <a:lnTo>
                        <a:pt x="54" y="45"/>
                      </a:lnTo>
                      <a:lnTo>
                        <a:pt x="57" y="50"/>
                      </a:lnTo>
                      <a:lnTo>
                        <a:pt x="59" y="56"/>
                      </a:lnTo>
                      <a:lnTo>
                        <a:pt x="62" y="64"/>
                      </a:lnTo>
                      <a:lnTo>
                        <a:pt x="62" y="64"/>
                      </a:lnTo>
                      <a:lnTo>
                        <a:pt x="70" y="78"/>
                      </a:lnTo>
                      <a:lnTo>
                        <a:pt x="73" y="87"/>
                      </a:lnTo>
                      <a:lnTo>
                        <a:pt x="73" y="87"/>
                      </a:lnTo>
                      <a:lnTo>
                        <a:pt x="71" y="48"/>
                      </a:lnTo>
                      <a:lnTo>
                        <a:pt x="71" y="48"/>
                      </a:lnTo>
                      <a:lnTo>
                        <a:pt x="71" y="44"/>
                      </a:lnTo>
                      <a:lnTo>
                        <a:pt x="70" y="41"/>
                      </a:lnTo>
                      <a:lnTo>
                        <a:pt x="67" y="37"/>
                      </a:lnTo>
                      <a:lnTo>
                        <a:pt x="62" y="36"/>
                      </a:lnTo>
                      <a:lnTo>
                        <a:pt x="61" y="36"/>
                      </a:lnTo>
                      <a:lnTo>
                        <a:pt x="6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24" name="Freeform 7"/>
              <p:cNvSpPr>
                <a:spLocks/>
              </p:cNvSpPr>
              <p:nvPr/>
            </p:nvSpPr>
            <p:spPr bwMode="auto">
              <a:xfrm>
                <a:off x="2238425" y="3971925"/>
                <a:ext cx="904490" cy="1161970"/>
              </a:xfrm>
              <a:custGeom>
                <a:avLst/>
                <a:gdLst>
                  <a:gd name="T0" fmla="*/ 56 w 1088"/>
                  <a:gd name="T1" fmla="*/ 1432 h 1432"/>
                  <a:gd name="T2" fmla="*/ 32 w 1088"/>
                  <a:gd name="T3" fmla="*/ 1332 h 1432"/>
                  <a:gd name="T4" fmla="*/ 6 w 1088"/>
                  <a:gd name="T5" fmla="*/ 1164 h 1432"/>
                  <a:gd name="T6" fmla="*/ 0 w 1088"/>
                  <a:gd name="T7" fmla="*/ 994 h 1432"/>
                  <a:gd name="T8" fmla="*/ 20 w 1088"/>
                  <a:gd name="T9" fmla="*/ 862 h 1432"/>
                  <a:gd name="T10" fmla="*/ 46 w 1088"/>
                  <a:gd name="T11" fmla="*/ 794 h 1432"/>
                  <a:gd name="T12" fmla="*/ 84 w 1088"/>
                  <a:gd name="T13" fmla="*/ 736 h 1432"/>
                  <a:gd name="T14" fmla="*/ 134 w 1088"/>
                  <a:gd name="T15" fmla="*/ 692 h 1432"/>
                  <a:gd name="T16" fmla="*/ 176 w 1088"/>
                  <a:gd name="T17" fmla="*/ 670 h 1432"/>
                  <a:gd name="T18" fmla="*/ 190 w 1088"/>
                  <a:gd name="T19" fmla="*/ 628 h 1432"/>
                  <a:gd name="T20" fmla="*/ 218 w 1088"/>
                  <a:gd name="T21" fmla="*/ 580 h 1432"/>
                  <a:gd name="T22" fmla="*/ 214 w 1088"/>
                  <a:gd name="T23" fmla="*/ 542 h 1432"/>
                  <a:gd name="T24" fmla="*/ 162 w 1088"/>
                  <a:gd name="T25" fmla="*/ 448 h 1432"/>
                  <a:gd name="T26" fmla="*/ 140 w 1088"/>
                  <a:gd name="T27" fmla="*/ 384 h 1432"/>
                  <a:gd name="T28" fmla="*/ 142 w 1088"/>
                  <a:gd name="T29" fmla="*/ 346 h 1432"/>
                  <a:gd name="T30" fmla="*/ 142 w 1088"/>
                  <a:gd name="T31" fmla="*/ 294 h 1432"/>
                  <a:gd name="T32" fmla="*/ 134 w 1088"/>
                  <a:gd name="T33" fmla="*/ 268 h 1432"/>
                  <a:gd name="T34" fmla="*/ 98 w 1088"/>
                  <a:gd name="T35" fmla="*/ 270 h 1432"/>
                  <a:gd name="T36" fmla="*/ 60 w 1088"/>
                  <a:gd name="T37" fmla="*/ 258 h 1432"/>
                  <a:gd name="T38" fmla="*/ 28 w 1088"/>
                  <a:gd name="T39" fmla="*/ 234 h 1432"/>
                  <a:gd name="T40" fmla="*/ 6 w 1088"/>
                  <a:gd name="T41" fmla="*/ 198 h 1432"/>
                  <a:gd name="T42" fmla="*/ 4 w 1088"/>
                  <a:gd name="T43" fmla="*/ 152 h 1432"/>
                  <a:gd name="T44" fmla="*/ 24 w 1088"/>
                  <a:gd name="T45" fmla="*/ 130 h 1432"/>
                  <a:gd name="T46" fmla="*/ 106 w 1088"/>
                  <a:gd name="T47" fmla="*/ 124 h 1432"/>
                  <a:gd name="T48" fmla="*/ 134 w 1088"/>
                  <a:gd name="T49" fmla="*/ 118 h 1432"/>
                  <a:gd name="T50" fmla="*/ 166 w 1088"/>
                  <a:gd name="T51" fmla="*/ 96 h 1432"/>
                  <a:gd name="T52" fmla="*/ 208 w 1088"/>
                  <a:gd name="T53" fmla="*/ 46 h 1432"/>
                  <a:gd name="T54" fmla="*/ 250 w 1088"/>
                  <a:gd name="T55" fmla="*/ 14 h 1432"/>
                  <a:gd name="T56" fmla="*/ 288 w 1088"/>
                  <a:gd name="T57" fmla="*/ 2 h 1432"/>
                  <a:gd name="T58" fmla="*/ 370 w 1088"/>
                  <a:gd name="T59" fmla="*/ 4 h 1432"/>
                  <a:gd name="T60" fmla="*/ 442 w 1088"/>
                  <a:gd name="T61" fmla="*/ 30 h 1432"/>
                  <a:gd name="T62" fmla="*/ 500 w 1088"/>
                  <a:gd name="T63" fmla="*/ 80 h 1432"/>
                  <a:gd name="T64" fmla="*/ 536 w 1088"/>
                  <a:gd name="T65" fmla="*/ 146 h 1432"/>
                  <a:gd name="T66" fmla="*/ 548 w 1088"/>
                  <a:gd name="T67" fmla="*/ 220 h 1432"/>
                  <a:gd name="T68" fmla="*/ 544 w 1088"/>
                  <a:gd name="T69" fmla="*/ 238 h 1432"/>
                  <a:gd name="T70" fmla="*/ 526 w 1088"/>
                  <a:gd name="T71" fmla="*/ 278 h 1432"/>
                  <a:gd name="T72" fmla="*/ 524 w 1088"/>
                  <a:gd name="T73" fmla="*/ 294 h 1432"/>
                  <a:gd name="T74" fmla="*/ 534 w 1088"/>
                  <a:gd name="T75" fmla="*/ 336 h 1432"/>
                  <a:gd name="T76" fmla="*/ 536 w 1088"/>
                  <a:gd name="T77" fmla="*/ 352 h 1432"/>
                  <a:gd name="T78" fmla="*/ 518 w 1088"/>
                  <a:gd name="T79" fmla="*/ 396 h 1432"/>
                  <a:gd name="T80" fmla="*/ 506 w 1088"/>
                  <a:gd name="T81" fmla="*/ 434 h 1432"/>
                  <a:gd name="T82" fmla="*/ 518 w 1088"/>
                  <a:gd name="T83" fmla="*/ 454 h 1432"/>
                  <a:gd name="T84" fmla="*/ 558 w 1088"/>
                  <a:gd name="T85" fmla="*/ 486 h 1432"/>
                  <a:gd name="T86" fmla="*/ 590 w 1088"/>
                  <a:gd name="T87" fmla="*/ 532 h 1432"/>
                  <a:gd name="T88" fmla="*/ 622 w 1088"/>
                  <a:gd name="T89" fmla="*/ 558 h 1432"/>
                  <a:gd name="T90" fmla="*/ 798 w 1088"/>
                  <a:gd name="T91" fmla="*/ 592 h 1432"/>
                  <a:gd name="T92" fmla="*/ 890 w 1088"/>
                  <a:gd name="T93" fmla="*/ 616 h 1432"/>
                  <a:gd name="T94" fmla="*/ 950 w 1088"/>
                  <a:gd name="T95" fmla="*/ 650 h 1432"/>
                  <a:gd name="T96" fmla="*/ 982 w 1088"/>
                  <a:gd name="T97" fmla="*/ 678 h 1432"/>
                  <a:gd name="T98" fmla="*/ 1036 w 1088"/>
                  <a:gd name="T99" fmla="*/ 756 h 1432"/>
                  <a:gd name="T100" fmla="*/ 1078 w 1088"/>
                  <a:gd name="T101" fmla="*/ 836 h 1432"/>
                  <a:gd name="T102" fmla="*/ 1082 w 1088"/>
                  <a:gd name="T103" fmla="*/ 856 h 1432"/>
                  <a:gd name="T104" fmla="*/ 1088 w 1088"/>
                  <a:gd name="T105" fmla="*/ 1312 h 1432"/>
                  <a:gd name="T106" fmla="*/ 1024 w 1088"/>
                  <a:gd name="T107" fmla="*/ 1246 h 1432"/>
                  <a:gd name="T108" fmla="*/ 902 w 1088"/>
                  <a:gd name="T109" fmla="*/ 1150 h 1432"/>
                  <a:gd name="T110" fmla="*/ 892 w 1088"/>
                  <a:gd name="T111" fmla="*/ 1182 h 1432"/>
                  <a:gd name="T112" fmla="*/ 886 w 1088"/>
                  <a:gd name="T113" fmla="*/ 1254 h 1432"/>
                  <a:gd name="T114" fmla="*/ 882 w 1088"/>
                  <a:gd name="T115" fmla="*/ 1368 h 1432"/>
                  <a:gd name="T116" fmla="*/ 868 w 1088"/>
                  <a:gd name="T117" fmla="*/ 1418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8" h="1432">
                    <a:moveTo>
                      <a:pt x="860" y="1432"/>
                    </a:moveTo>
                    <a:lnTo>
                      <a:pt x="860" y="1432"/>
                    </a:lnTo>
                    <a:lnTo>
                      <a:pt x="56" y="1432"/>
                    </a:lnTo>
                    <a:lnTo>
                      <a:pt x="56" y="1432"/>
                    </a:lnTo>
                    <a:lnTo>
                      <a:pt x="44" y="1384"/>
                    </a:lnTo>
                    <a:lnTo>
                      <a:pt x="32" y="1332"/>
                    </a:lnTo>
                    <a:lnTo>
                      <a:pt x="22" y="1278"/>
                    </a:lnTo>
                    <a:lnTo>
                      <a:pt x="12" y="1222"/>
                    </a:lnTo>
                    <a:lnTo>
                      <a:pt x="6" y="1164"/>
                    </a:lnTo>
                    <a:lnTo>
                      <a:pt x="2" y="1106"/>
                    </a:lnTo>
                    <a:lnTo>
                      <a:pt x="0" y="1050"/>
                    </a:lnTo>
                    <a:lnTo>
                      <a:pt x="0" y="994"/>
                    </a:lnTo>
                    <a:lnTo>
                      <a:pt x="6" y="938"/>
                    </a:lnTo>
                    <a:lnTo>
                      <a:pt x="14" y="886"/>
                    </a:lnTo>
                    <a:lnTo>
                      <a:pt x="20" y="862"/>
                    </a:lnTo>
                    <a:lnTo>
                      <a:pt x="28" y="838"/>
                    </a:lnTo>
                    <a:lnTo>
                      <a:pt x="36" y="816"/>
                    </a:lnTo>
                    <a:lnTo>
                      <a:pt x="46" y="794"/>
                    </a:lnTo>
                    <a:lnTo>
                      <a:pt x="58" y="772"/>
                    </a:lnTo>
                    <a:lnTo>
                      <a:pt x="70" y="754"/>
                    </a:lnTo>
                    <a:lnTo>
                      <a:pt x="84" y="736"/>
                    </a:lnTo>
                    <a:lnTo>
                      <a:pt x="98" y="720"/>
                    </a:lnTo>
                    <a:lnTo>
                      <a:pt x="116" y="704"/>
                    </a:lnTo>
                    <a:lnTo>
                      <a:pt x="134" y="692"/>
                    </a:lnTo>
                    <a:lnTo>
                      <a:pt x="154" y="680"/>
                    </a:lnTo>
                    <a:lnTo>
                      <a:pt x="176" y="670"/>
                    </a:lnTo>
                    <a:lnTo>
                      <a:pt x="176" y="670"/>
                    </a:lnTo>
                    <a:lnTo>
                      <a:pt x="180" y="654"/>
                    </a:lnTo>
                    <a:lnTo>
                      <a:pt x="184" y="640"/>
                    </a:lnTo>
                    <a:lnTo>
                      <a:pt x="190" y="628"/>
                    </a:lnTo>
                    <a:lnTo>
                      <a:pt x="196" y="616"/>
                    </a:lnTo>
                    <a:lnTo>
                      <a:pt x="210" y="592"/>
                    </a:lnTo>
                    <a:lnTo>
                      <a:pt x="218" y="580"/>
                    </a:lnTo>
                    <a:lnTo>
                      <a:pt x="224" y="568"/>
                    </a:lnTo>
                    <a:lnTo>
                      <a:pt x="224" y="568"/>
                    </a:lnTo>
                    <a:lnTo>
                      <a:pt x="214" y="542"/>
                    </a:lnTo>
                    <a:lnTo>
                      <a:pt x="202" y="516"/>
                    </a:lnTo>
                    <a:lnTo>
                      <a:pt x="174" y="472"/>
                    </a:lnTo>
                    <a:lnTo>
                      <a:pt x="162" y="448"/>
                    </a:lnTo>
                    <a:lnTo>
                      <a:pt x="150" y="424"/>
                    </a:lnTo>
                    <a:lnTo>
                      <a:pt x="142" y="398"/>
                    </a:lnTo>
                    <a:lnTo>
                      <a:pt x="140" y="384"/>
                    </a:lnTo>
                    <a:lnTo>
                      <a:pt x="140" y="370"/>
                    </a:lnTo>
                    <a:lnTo>
                      <a:pt x="140" y="370"/>
                    </a:lnTo>
                    <a:lnTo>
                      <a:pt x="142" y="346"/>
                    </a:lnTo>
                    <a:lnTo>
                      <a:pt x="142" y="320"/>
                    </a:lnTo>
                    <a:lnTo>
                      <a:pt x="142" y="308"/>
                    </a:lnTo>
                    <a:lnTo>
                      <a:pt x="142" y="294"/>
                    </a:lnTo>
                    <a:lnTo>
                      <a:pt x="138" y="282"/>
                    </a:lnTo>
                    <a:lnTo>
                      <a:pt x="134" y="268"/>
                    </a:lnTo>
                    <a:lnTo>
                      <a:pt x="134" y="268"/>
                    </a:lnTo>
                    <a:lnTo>
                      <a:pt x="122" y="270"/>
                    </a:lnTo>
                    <a:lnTo>
                      <a:pt x="110" y="272"/>
                    </a:lnTo>
                    <a:lnTo>
                      <a:pt x="98" y="270"/>
                    </a:lnTo>
                    <a:lnTo>
                      <a:pt x="84" y="268"/>
                    </a:lnTo>
                    <a:lnTo>
                      <a:pt x="72" y="264"/>
                    </a:lnTo>
                    <a:lnTo>
                      <a:pt x="60" y="258"/>
                    </a:lnTo>
                    <a:lnTo>
                      <a:pt x="48" y="252"/>
                    </a:lnTo>
                    <a:lnTo>
                      <a:pt x="38" y="244"/>
                    </a:lnTo>
                    <a:lnTo>
                      <a:pt x="28" y="234"/>
                    </a:lnTo>
                    <a:lnTo>
                      <a:pt x="20" y="222"/>
                    </a:lnTo>
                    <a:lnTo>
                      <a:pt x="12" y="212"/>
                    </a:lnTo>
                    <a:lnTo>
                      <a:pt x="6" y="198"/>
                    </a:lnTo>
                    <a:lnTo>
                      <a:pt x="4" y="184"/>
                    </a:lnTo>
                    <a:lnTo>
                      <a:pt x="2" y="168"/>
                    </a:lnTo>
                    <a:lnTo>
                      <a:pt x="4" y="152"/>
                    </a:lnTo>
                    <a:lnTo>
                      <a:pt x="8" y="136"/>
                    </a:lnTo>
                    <a:lnTo>
                      <a:pt x="8" y="136"/>
                    </a:lnTo>
                    <a:lnTo>
                      <a:pt x="24" y="130"/>
                    </a:lnTo>
                    <a:lnTo>
                      <a:pt x="42" y="128"/>
                    </a:lnTo>
                    <a:lnTo>
                      <a:pt x="74" y="126"/>
                    </a:lnTo>
                    <a:lnTo>
                      <a:pt x="106" y="124"/>
                    </a:lnTo>
                    <a:lnTo>
                      <a:pt x="120" y="122"/>
                    </a:lnTo>
                    <a:lnTo>
                      <a:pt x="134" y="118"/>
                    </a:lnTo>
                    <a:lnTo>
                      <a:pt x="134" y="118"/>
                    </a:lnTo>
                    <a:lnTo>
                      <a:pt x="142" y="114"/>
                    </a:lnTo>
                    <a:lnTo>
                      <a:pt x="150" y="108"/>
                    </a:lnTo>
                    <a:lnTo>
                      <a:pt x="166" y="96"/>
                    </a:lnTo>
                    <a:lnTo>
                      <a:pt x="180" y="80"/>
                    </a:lnTo>
                    <a:lnTo>
                      <a:pt x="194" y="64"/>
                    </a:lnTo>
                    <a:lnTo>
                      <a:pt x="208" y="46"/>
                    </a:lnTo>
                    <a:lnTo>
                      <a:pt x="222" y="32"/>
                    </a:lnTo>
                    <a:lnTo>
                      <a:pt x="240" y="18"/>
                    </a:lnTo>
                    <a:lnTo>
                      <a:pt x="250" y="14"/>
                    </a:lnTo>
                    <a:lnTo>
                      <a:pt x="260" y="10"/>
                    </a:lnTo>
                    <a:lnTo>
                      <a:pt x="260" y="10"/>
                    </a:lnTo>
                    <a:lnTo>
                      <a:pt x="288" y="2"/>
                    </a:lnTo>
                    <a:lnTo>
                      <a:pt x="318" y="0"/>
                    </a:lnTo>
                    <a:lnTo>
                      <a:pt x="344" y="0"/>
                    </a:lnTo>
                    <a:lnTo>
                      <a:pt x="370" y="4"/>
                    </a:lnTo>
                    <a:lnTo>
                      <a:pt x="396" y="10"/>
                    </a:lnTo>
                    <a:lnTo>
                      <a:pt x="420" y="18"/>
                    </a:lnTo>
                    <a:lnTo>
                      <a:pt x="442" y="30"/>
                    </a:lnTo>
                    <a:lnTo>
                      <a:pt x="464" y="46"/>
                    </a:lnTo>
                    <a:lnTo>
                      <a:pt x="482" y="62"/>
                    </a:lnTo>
                    <a:lnTo>
                      <a:pt x="500" y="80"/>
                    </a:lnTo>
                    <a:lnTo>
                      <a:pt x="514" y="100"/>
                    </a:lnTo>
                    <a:lnTo>
                      <a:pt x="526" y="122"/>
                    </a:lnTo>
                    <a:lnTo>
                      <a:pt x="536" y="146"/>
                    </a:lnTo>
                    <a:lnTo>
                      <a:pt x="542" y="170"/>
                    </a:lnTo>
                    <a:lnTo>
                      <a:pt x="548" y="194"/>
                    </a:lnTo>
                    <a:lnTo>
                      <a:pt x="548" y="220"/>
                    </a:lnTo>
                    <a:lnTo>
                      <a:pt x="548" y="220"/>
                    </a:lnTo>
                    <a:lnTo>
                      <a:pt x="546" y="230"/>
                    </a:lnTo>
                    <a:lnTo>
                      <a:pt x="544" y="238"/>
                    </a:lnTo>
                    <a:lnTo>
                      <a:pt x="536" y="254"/>
                    </a:lnTo>
                    <a:lnTo>
                      <a:pt x="528" y="270"/>
                    </a:lnTo>
                    <a:lnTo>
                      <a:pt x="526" y="278"/>
                    </a:lnTo>
                    <a:lnTo>
                      <a:pt x="524" y="286"/>
                    </a:lnTo>
                    <a:lnTo>
                      <a:pt x="524" y="286"/>
                    </a:lnTo>
                    <a:lnTo>
                      <a:pt x="524" y="294"/>
                    </a:lnTo>
                    <a:lnTo>
                      <a:pt x="526" y="302"/>
                    </a:lnTo>
                    <a:lnTo>
                      <a:pt x="530" y="320"/>
                    </a:lnTo>
                    <a:lnTo>
                      <a:pt x="534" y="336"/>
                    </a:lnTo>
                    <a:lnTo>
                      <a:pt x="536" y="344"/>
                    </a:lnTo>
                    <a:lnTo>
                      <a:pt x="536" y="352"/>
                    </a:lnTo>
                    <a:lnTo>
                      <a:pt x="536" y="352"/>
                    </a:lnTo>
                    <a:lnTo>
                      <a:pt x="534" y="364"/>
                    </a:lnTo>
                    <a:lnTo>
                      <a:pt x="530" y="374"/>
                    </a:lnTo>
                    <a:lnTo>
                      <a:pt x="518" y="396"/>
                    </a:lnTo>
                    <a:lnTo>
                      <a:pt x="514" y="408"/>
                    </a:lnTo>
                    <a:lnTo>
                      <a:pt x="508" y="420"/>
                    </a:lnTo>
                    <a:lnTo>
                      <a:pt x="506" y="434"/>
                    </a:lnTo>
                    <a:lnTo>
                      <a:pt x="506" y="448"/>
                    </a:lnTo>
                    <a:lnTo>
                      <a:pt x="506" y="448"/>
                    </a:lnTo>
                    <a:lnTo>
                      <a:pt x="518" y="454"/>
                    </a:lnTo>
                    <a:lnTo>
                      <a:pt x="532" y="464"/>
                    </a:lnTo>
                    <a:lnTo>
                      <a:pt x="544" y="474"/>
                    </a:lnTo>
                    <a:lnTo>
                      <a:pt x="558" y="486"/>
                    </a:lnTo>
                    <a:lnTo>
                      <a:pt x="570" y="500"/>
                    </a:lnTo>
                    <a:lnTo>
                      <a:pt x="580" y="514"/>
                    </a:lnTo>
                    <a:lnTo>
                      <a:pt x="590" y="532"/>
                    </a:lnTo>
                    <a:lnTo>
                      <a:pt x="596" y="550"/>
                    </a:lnTo>
                    <a:lnTo>
                      <a:pt x="596" y="550"/>
                    </a:lnTo>
                    <a:lnTo>
                      <a:pt x="622" y="558"/>
                    </a:lnTo>
                    <a:lnTo>
                      <a:pt x="648" y="564"/>
                    </a:lnTo>
                    <a:lnTo>
                      <a:pt x="698" y="574"/>
                    </a:lnTo>
                    <a:lnTo>
                      <a:pt x="798" y="592"/>
                    </a:lnTo>
                    <a:lnTo>
                      <a:pt x="846" y="602"/>
                    </a:lnTo>
                    <a:lnTo>
                      <a:pt x="868" y="610"/>
                    </a:lnTo>
                    <a:lnTo>
                      <a:pt x="890" y="616"/>
                    </a:lnTo>
                    <a:lnTo>
                      <a:pt x="910" y="626"/>
                    </a:lnTo>
                    <a:lnTo>
                      <a:pt x="932" y="636"/>
                    </a:lnTo>
                    <a:lnTo>
                      <a:pt x="950" y="650"/>
                    </a:lnTo>
                    <a:lnTo>
                      <a:pt x="968" y="664"/>
                    </a:lnTo>
                    <a:lnTo>
                      <a:pt x="968" y="664"/>
                    </a:lnTo>
                    <a:lnTo>
                      <a:pt x="982" y="678"/>
                    </a:lnTo>
                    <a:lnTo>
                      <a:pt x="1000" y="700"/>
                    </a:lnTo>
                    <a:lnTo>
                      <a:pt x="1018" y="726"/>
                    </a:lnTo>
                    <a:lnTo>
                      <a:pt x="1036" y="756"/>
                    </a:lnTo>
                    <a:lnTo>
                      <a:pt x="1054" y="784"/>
                    </a:lnTo>
                    <a:lnTo>
                      <a:pt x="1068" y="812"/>
                    </a:lnTo>
                    <a:lnTo>
                      <a:pt x="1078" y="836"/>
                    </a:lnTo>
                    <a:lnTo>
                      <a:pt x="1080" y="848"/>
                    </a:lnTo>
                    <a:lnTo>
                      <a:pt x="1082" y="856"/>
                    </a:lnTo>
                    <a:lnTo>
                      <a:pt x="1082" y="856"/>
                    </a:lnTo>
                    <a:lnTo>
                      <a:pt x="1086" y="1084"/>
                    </a:lnTo>
                    <a:lnTo>
                      <a:pt x="1088" y="1312"/>
                    </a:lnTo>
                    <a:lnTo>
                      <a:pt x="1088" y="1312"/>
                    </a:lnTo>
                    <a:lnTo>
                      <a:pt x="1068" y="1288"/>
                    </a:lnTo>
                    <a:lnTo>
                      <a:pt x="1046" y="1266"/>
                    </a:lnTo>
                    <a:lnTo>
                      <a:pt x="1024" y="1246"/>
                    </a:lnTo>
                    <a:lnTo>
                      <a:pt x="1000" y="1226"/>
                    </a:lnTo>
                    <a:lnTo>
                      <a:pt x="952" y="1188"/>
                    </a:lnTo>
                    <a:lnTo>
                      <a:pt x="902" y="1150"/>
                    </a:lnTo>
                    <a:lnTo>
                      <a:pt x="902" y="1150"/>
                    </a:lnTo>
                    <a:lnTo>
                      <a:pt x="896" y="1166"/>
                    </a:lnTo>
                    <a:lnTo>
                      <a:pt x="892" y="1182"/>
                    </a:lnTo>
                    <a:lnTo>
                      <a:pt x="888" y="1200"/>
                    </a:lnTo>
                    <a:lnTo>
                      <a:pt x="886" y="1218"/>
                    </a:lnTo>
                    <a:lnTo>
                      <a:pt x="886" y="1254"/>
                    </a:lnTo>
                    <a:lnTo>
                      <a:pt x="886" y="1294"/>
                    </a:lnTo>
                    <a:lnTo>
                      <a:pt x="884" y="1332"/>
                    </a:lnTo>
                    <a:lnTo>
                      <a:pt x="882" y="1368"/>
                    </a:lnTo>
                    <a:lnTo>
                      <a:pt x="878" y="1386"/>
                    </a:lnTo>
                    <a:lnTo>
                      <a:pt x="874" y="1402"/>
                    </a:lnTo>
                    <a:lnTo>
                      <a:pt x="868" y="1418"/>
                    </a:lnTo>
                    <a:lnTo>
                      <a:pt x="860" y="1432"/>
                    </a:lnTo>
                    <a:lnTo>
                      <a:pt x="860" y="14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25" name="Picture 8" descr="C:\Users\mkot002\Desktop\icon-threat-hacktivist.png"/>
              <p:cNvPicPr>
                <a:picLocks noChangeAspect="1" noChangeArrowheads="1"/>
              </p:cNvPicPr>
              <p:nvPr/>
            </p:nvPicPr>
            <p:blipFill>
              <a:blip r:embed="rId3" cstate="print"/>
              <a:srcRect/>
              <a:stretch>
                <a:fillRect/>
              </a:stretch>
            </p:blipFill>
            <p:spPr bwMode="auto">
              <a:xfrm flipH="1">
                <a:off x="1961558" y="4168043"/>
                <a:ext cx="327896" cy="302439"/>
              </a:xfrm>
              <a:prstGeom prst="rect">
                <a:avLst/>
              </a:prstGeom>
              <a:noFill/>
            </p:spPr>
          </p:pic>
          <p:sp>
            <p:nvSpPr>
              <p:cNvPr id="326" name="Freeform 159"/>
              <p:cNvSpPr>
                <a:spLocks noEditPoints="1"/>
              </p:cNvSpPr>
              <p:nvPr/>
            </p:nvSpPr>
            <p:spPr bwMode="auto">
              <a:xfrm>
                <a:off x="7613393" y="3889280"/>
                <a:ext cx="1235911" cy="2044495"/>
              </a:xfrm>
              <a:custGeom>
                <a:avLst/>
                <a:gdLst/>
                <a:ahLst/>
                <a:cxnLst>
                  <a:cxn ang="0">
                    <a:pos x="292" y="186"/>
                  </a:cxn>
                  <a:cxn ang="0">
                    <a:pos x="286" y="226"/>
                  </a:cxn>
                  <a:cxn ang="0">
                    <a:pos x="264" y="276"/>
                  </a:cxn>
                  <a:cxn ang="0">
                    <a:pos x="224" y="314"/>
                  </a:cxn>
                  <a:cxn ang="0">
                    <a:pos x="264" y="456"/>
                  </a:cxn>
                  <a:cxn ang="0">
                    <a:pos x="226" y="478"/>
                  </a:cxn>
                  <a:cxn ang="0">
                    <a:pos x="226" y="520"/>
                  </a:cxn>
                  <a:cxn ang="0">
                    <a:pos x="226" y="618"/>
                  </a:cxn>
                  <a:cxn ang="0">
                    <a:pos x="250" y="774"/>
                  </a:cxn>
                  <a:cxn ang="0">
                    <a:pos x="268" y="844"/>
                  </a:cxn>
                  <a:cxn ang="0">
                    <a:pos x="318" y="872"/>
                  </a:cxn>
                  <a:cxn ang="0">
                    <a:pos x="340" y="896"/>
                  </a:cxn>
                  <a:cxn ang="0">
                    <a:pos x="254" y="886"/>
                  </a:cxn>
                  <a:cxn ang="0">
                    <a:pos x="240" y="892"/>
                  </a:cxn>
                  <a:cxn ang="0">
                    <a:pos x="212" y="848"/>
                  </a:cxn>
                  <a:cxn ang="0">
                    <a:pos x="168" y="738"/>
                  </a:cxn>
                  <a:cxn ang="0">
                    <a:pos x="132" y="588"/>
                  </a:cxn>
                  <a:cxn ang="0">
                    <a:pos x="92" y="724"/>
                  </a:cxn>
                  <a:cxn ang="0">
                    <a:pos x="64" y="840"/>
                  </a:cxn>
                  <a:cxn ang="0">
                    <a:pos x="84" y="886"/>
                  </a:cxn>
                  <a:cxn ang="0">
                    <a:pos x="94" y="912"/>
                  </a:cxn>
                  <a:cxn ang="0">
                    <a:pos x="22" y="902"/>
                  </a:cxn>
                  <a:cxn ang="0">
                    <a:pos x="0" y="892"/>
                  </a:cxn>
                  <a:cxn ang="0">
                    <a:pos x="0" y="846"/>
                  </a:cxn>
                  <a:cxn ang="0">
                    <a:pos x="14" y="692"/>
                  </a:cxn>
                  <a:cxn ang="0">
                    <a:pos x="40" y="630"/>
                  </a:cxn>
                  <a:cxn ang="0">
                    <a:pos x="46" y="592"/>
                  </a:cxn>
                  <a:cxn ang="0">
                    <a:pos x="52" y="534"/>
                  </a:cxn>
                  <a:cxn ang="0">
                    <a:pos x="54" y="494"/>
                  </a:cxn>
                  <a:cxn ang="0">
                    <a:pos x="50" y="446"/>
                  </a:cxn>
                  <a:cxn ang="0">
                    <a:pos x="54" y="366"/>
                  </a:cxn>
                  <a:cxn ang="0">
                    <a:pos x="42" y="276"/>
                  </a:cxn>
                  <a:cxn ang="0">
                    <a:pos x="38" y="166"/>
                  </a:cxn>
                  <a:cxn ang="0">
                    <a:pos x="68" y="132"/>
                  </a:cxn>
                  <a:cxn ang="0">
                    <a:pos x="82" y="116"/>
                  </a:cxn>
                  <a:cxn ang="0">
                    <a:pos x="80" y="82"/>
                  </a:cxn>
                  <a:cxn ang="0">
                    <a:pos x="90" y="20"/>
                  </a:cxn>
                  <a:cxn ang="0">
                    <a:pos x="152" y="6"/>
                  </a:cxn>
                  <a:cxn ang="0">
                    <a:pos x="182" y="56"/>
                  </a:cxn>
                  <a:cxn ang="0">
                    <a:pos x="170" y="88"/>
                  </a:cxn>
                  <a:cxn ang="0">
                    <a:pos x="158" y="116"/>
                  </a:cxn>
                  <a:cxn ang="0">
                    <a:pos x="146" y="146"/>
                  </a:cxn>
                  <a:cxn ang="0">
                    <a:pos x="158" y="164"/>
                  </a:cxn>
                  <a:cxn ang="0">
                    <a:pos x="184" y="192"/>
                  </a:cxn>
                  <a:cxn ang="0">
                    <a:pos x="202" y="206"/>
                  </a:cxn>
                  <a:cxn ang="0">
                    <a:pos x="238" y="152"/>
                  </a:cxn>
                  <a:cxn ang="0">
                    <a:pos x="208" y="124"/>
                  </a:cxn>
                  <a:cxn ang="0">
                    <a:pos x="204" y="114"/>
                  </a:cxn>
                  <a:cxn ang="0">
                    <a:pos x="206" y="56"/>
                  </a:cxn>
                  <a:cxn ang="0">
                    <a:pos x="220" y="66"/>
                  </a:cxn>
                  <a:cxn ang="0">
                    <a:pos x="236" y="78"/>
                  </a:cxn>
                  <a:cxn ang="0">
                    <a:pos x="250" y="86"/>
                  </a:cxn>
                  <a:cxn ang="0">
                    <a:pos x="264" y="96"/>
                  </a:cxn>
                  <a:cxn ang="0">
                    <a:pos x="274" y="120"/>
                  </a:cxn>
                  <a:cxn ang="0">
                    <a:pos x="222" y="76"/>
                  </a:cxn>
                  <a:cxn ang="0">
                    <a:pos x="228" y="78"/>
                  </a:cxn>
                  <a:cxn ang="0">
                    <a:pos x="232" y="94"/>
                  </a:cxn>
                  <a:cxn ang="0">
                    <a:pos x="206" y="122"/>
                  </a:cxn>
                </a:cxnLst>
                <a:rect l="0" t="0" r="r" b="b"/>
                <a:pathLst>
                  <a:path w="346" h="914">
                    <a:moveTo>
                      <a:pt x="272" y="154"/>
                    </a:moveTo>
                    <a:lnTo>
                      <a:pt x="272" y="154"/>
                    </a:lnTo>
                    <a:lnTo>
                      <a:pt x="274" y="164"/>
                    </a:lnTo>
                    <a:lnTo>
                      <a:pt x="274" y="168"/>
                    </a:lnTo>
                    <a:lnTo>
                      <a:pt x="278" y="172"/>
                    </a:lnTo>
                    <a:lnTo>
                      <a:pt x="278" y="172"/>
                    </a:lnTo>
                    <a:lnTo>
                      <a:pt x="286" y="178"/>
                    </a:lnTo>
                    <a:lnTo>
                      <a:pt x="292" y="186"/>
                    </a:lnTo>
                    <a:lnTo>
                      <a:pt x="292" y="186"/>
                    </a:lnTo>
                    <a:lnTo>
                      <a:pt x="294" y="190"/>
                    </a:lnTo>
                    <a:lnTo>
                      <a:pt x="294" y="196"/>
                    </a:lnTo>
                    <a:lnTo>
                      <a:pt x="290" y="206"/>
                    </a:lnTo>
                    <a:lnTo>
                      <a:pt x="290" y="206"/>
                    </a:lnTo>
                    <a:lnTo>
                      <a:pt x="288" y="216"/>
                    </a:lnTo>
                    <a:lnTo>
                      <a:pt x="286" y="226"/>
                    </a:lnTo>
                    <a:lnTo>
                      <a:pt x="286" y="226"/>
                    </a:lnTo>
                    <a:lnTo>
                      <a:pt x="288" y="238"/>
                    </a:lnTo>
                    <a:lnTo>
                      <a:pt x="286" y="252"/>
                    </a:lnTo>
                    <a:lnTo>
                      <a:pt x="284" y="264"/>
                    </a:lnTo>
                    <a:lnTo>
                      <a:pt x="282" y="270"/>
                    </a:lnTo>
                    <a:lnTo>
                      <a:pt x="278" y="272"/>
                    </a:lnTo>
                    <a:lnTo>
                      <a:pt x="278" y="272"/>
                    </a:lnTo>
                    <a:lnTo>
                      <a:pt x="270" y="276"/>
                    </a:lnTo>
                    <a:lnTo>
                      <a:pt x="264" y="276"/>
                    </a:lnTo>
                    <a:lnTo>
                      <a:pt x="250" y="276"/>
                    </a:lnTo>
                    <a:lnTo>
                      <a:pt x="250" y="276"/>
                    </a:lnTo>
                    <a:lnTo>
                      <a:pt x="234" y="276"/>
                    </a:lnTo>
                    <a:lnTo>
                      <a:pt x="226" y="278"/>
                    </a:lnTo>
                    <a:lnTo>
                      <a:pt x="220" y="280"/>
                    </a:lnTo>
                    <a:lnTo>
                      <a:pt x="220" y="280"/>
                    </a:lnTo>
                    <a:lnTo>
                      <a:pt x="222" y="296"/>
                    </a:lnTo>
                    <a:lnTo>
                      <a:pt x="224" y="314"/>
                    </a:lnTo>
                    <a:lnTo>
                      <a:pt x="234" y="346"/>
                    </a:lnTo>
                    <a:lnTo>
                      <a:pt x="234" y="346"/>
                    </a:lnTo>
                    <a:lnTo>
                      <a:pt x="242" y="378"/>
                    </a:lnTo>
                    <a:lnTo>
                      <a:pt x="252" y="410"/>
                    </a:lnTo>
                    <a:lnTo>
                      <a:pt x="252" y="410"/>
                    </a:lnTo>
                    <a:lnTo>
                      <a:pt x="258" y="426"/>
                    </a:lnTo>
                    <a:lnTo>
                      <a:pt x="262" y="440"/>
                    </a:lnTo>
                    <a:lnTo>
                      <a:pt x="264" y="456"/>
                    </a:lnTo>
                    <a:lnTo>
                      <a:pt x="262" y="472"/>
                    </a:lnTo>
                    <a:lnTo>
                      <a:pt x="262" y="472"/>
                    </a:lnTo>
                    <a:lnTo>
                      <a:pt x="258" y="478"/>
                    </a:lnTo>
                    <a:lnTo>
                      <a:pt x="254" y="480"/>
                    </a:lnTo>
                    <a:lnTo>
                      <a:pt x="250" y="482"/>
                    </a:lnTo>
                    <a:lnTo>
                      <a:pt x="244" y="480"/>
                    </a:lnTo>
                    <a:lnTo>
                      <a:pt x="232" y="478"/>
                    </a:lnTo>
                    <a:lnTo>
                      <a:pt x="226" y="478"/>
                    </a:lnTo>
                    <a:lnTo>
                      <a:pt x="222" y="480"/>
                    </a:lnTo>
                    <a:lnTo>
                      <a:pt x="222" y="480"/>
                    </a:lnTo>
                    <a:lnTo>
                      <a:pt x="224" y="490"/>
                    </a:lnTo>
                    <a:lnTo>
                      <a:pt x="226" y="500"/>
                    </a:lnTo>
                    <a:lnTo>
                      <a:pt x="226" y="500"/>
                    </a:lnTo>
                    <a:lnTo>
                      <a:pt x="226" y="504"/>
                    </a:lnTo>
                    <a:lnTo>
                      <a:pt x="226" y="510"/>
                    </a:lnTo>
                    <a:lnTo>
                      <a:pt x="226" y="520"/>
                    </a:lnTo>
                    <a:lnTo>
                      <a:pt x="226" y="520"/>
                    </a:lnTo>
                    <a:lnTo>
                      <a:pt x="226" y="546"/>
                    </a:lnTo>
                    <a:lnTo>
                      <a:pt x="226" y="572"/>
                    </a:lnTo>
                    <a:lnTo>
                      <a:pt x="226" y="572"/>
                    </a:lnTo>
                    <a:lnTo>
                      <a:pt x="224" y="582"/>
                    </a:lnTo>
                    <a:lnTo>
                      <a:pt x="222" y="592"/>
                    </a:lnTo>
                    <a:lnTo>
                      <a:pt x="222" y="592"/>
                    </a:lnTo>
                    <a:lnTo>
                      <a:pt x="226" y="618"/>
                    </a:lnTo>
                    <a:lnTo>
                      <a:pt x="226" y="618"/>
                    </a:lnTo>
                    <a:lnTo>
                      <a:pt x="228" y="646"/>
                    </a:lnTo>
                    <a:lnTo>
                      <a:pt x="230" y="674"/>
                    </a:lnTo>
                    <a:lnTo>
                      <a:pt x="230" y="674"/>
                    </a:lnTo>
                    <a:lnTo>
                      <a:pt x="230" y="700"/>
                    </a:lnTo>
                    <a:lnTo>
                      <a:pt x="234" y="726"/>
                    </a:lnTo>
                    <a:lnTo>
                      <a:pt x="242" y="750"/>
                    </a:lnTo>
                    <a:lnTo>
                      <a:pt x="250" y="774"/>
                    </a:lnTo>
                    <a:lnTo>
                      <a:pt x="250" y="774"/>
                    </a:lnTo>
                    <a:lnTo>
                      <a:pt x="258" y="800"/>
                    </a:lnTo>
                    <a:lnTo>
                      <a:pt x="264" y="826"/>
                    </a:lnTo>
                    <a:lnTo>
                      <a:pt x="264" y="826"/>
                    </a:lnTo>
                    <a:lnTo>
                      <a:pt x="266" y="836"/>
                    </a:lnTo>
                    <a:lnTo>
                      <a:pt x="266" y="840"/>
                    </a:lnTo>
                    <a:lnTo>
                      <a:pt x="268" y="844"/>
                    </a:lnTo>
                    <a:lnTo>
                      <a:pt x="268" y="844"/>
                    </a:lnTo>
                    <a:lnTo>
                      <a:pt x="276" y="848"/>
                    </a:lnTo>
                    <a:lnTo>
                      <a:pt x="282" y="854"/>
                    </a:lnTo>
                    <a:lnTo>
                      <a:pt x="282" y="854"/>
                    </a:lnTo>
                    <a:lnTo>
                      <a:pt x="296" y="864"/>
                    </a:lnTo>
                    <a:lnTo>
                      <a:pt x="296" y="864"/>
                    </a:lnTo>
                    <a:lnTo>
                      <a:pt x="306" y="870"/>
                    </a:lnTo>
                    <a:lnTo>
                      <a:pt x="318" y="872"/>
                    </a:lnTo>
                    <a:lnTo>
                      <a:pt x="318" y="872"/>
                    </a:lnTo>
                    <a:lnTo>
                      <a:pt x="334" y="878"/>
                    </a:lnTo>
                    <a:lnTo>
                      <a:pt x="342" y="882"/>
                    </a:lnTo>
                    <a:lnTo>
                      <a:pt x="344" y="886"/>
                    </a:lnTo>
                    <a:lnTo>
                      <a:pt x="346" y="890"/>
                    </a:lnTo>
                    <a:lnTo>
                      <a:pt x="346" y="890"/>
                    </a:lnTo>
                    <a:lnTo>
                      <a:pt x="346" y="892"/>
                    </a:lnTo>
                    <a:lnTo>
                      <a:pt x="344" y="894"/>
                    </a:lnTo>
                    <a:lnTo>
                      <a:pt x="340" y="896"/>
                    </a:lnTo>
                    <a:lnTo>
                      <a:pt x="328" y="896"/>
                    </a:lnTo>
                    <a:lnTo>
                      <a:pt x="328" y="896"/>
                    </a:lnTo>
                    <a:lnTo>
                      <a:pt x="310" y="896"/>
                    </a:lnTo>
                    <a:lnTo>
                      <a:pt x="290" y="894"/>
                    </a:lnTo>
                    <a:lnTo>
                      <a:pt x="290" y="894"/>
                    </a:lnTo>
                    <a:lnTo>
                      <a:pt x="272" y="890"/>
                    </a:lnTo>
                    <a:lnTo>
                      <a:pt x="254" y="886"/>
                    </a:lnTo>
                    <a:lnTo>
                      <a:pt x="254" y="886"/>
                    </a:lnTo>
                    <a:lnTo>
                      <a:pt x="248" y="884"/>
                    </a:lnTo>
                    <a:lnTo>
                      <a:pt x="246" y="884"/>
                    </a:lnTo>
                    <a:lnTo>
                      <a:pt x="244" y="886"/>
                    </a:lnTo>
                    <a:lnTo>
                      <a:pt x="244" y="886"/>
                    </a:lnTo>
                    <a:lnTo>
                      <a:pt x="244" y="890"/>
                    </a:lnTo>
                    <a:lnTo>
                      <a:pt x="242" y="892"/>
                    </a:lnTo>
                    <a:lnTo>
                      <a:pt x="240" y="892"/>
                    </a:lnTo>
                    <a:lnTo>
                      <a:pt x="240" y="892"/>
                    </a:lnTo>
                    <a:lnTo>
                      <a:pt x="226" y="892"/>
                    </a:lnTo>
                    <a:lnTo>
                      <a:pt x="210" y="890"/>
                    </a:lnTo>
                    <a:lnTo>
                      <a:pt x="210" y="890"/>
                    </a:lnTo>
                    <a:lnTo>
                      <a:pt x="208" y="888"/>
                    </a:lnTo>
                    <a:lnTo>
                      <a:pt x="206" y="884"/>
                    </a:lnTo>
                    <a:lnTo>
                      <a:pt x="208" y="872"/>
                    </a:lnTo>
                    <a:lnTo>
                      <a:pt x="212" y="848"/>
                    </a:lnTo>
                    <a:lnTo>
                      <a:pt x="212" y="848"/>
                    </a:lnTo>
                    <a:lnTo>
                      <a:pt x="204" y="848"/>
                    </a:lnTo>
                    <a:lnTo>
                      <a:pt x="198" y="852"/>
                    </a:lnTo>
                    <a:lnTo>
                      <a:pt x="198" y="852"/>
                    </a:lnTo>
                    <a:lnTo>
                      <a:pt x="188" y="828"/>
                    </a:lnTo>
                    <a:lnTo>
                      <a:pt x="180" y="802"/>
                    </a:lnTo>
                    <a:lnTo>
                      <a:pt x="180" y="802"/>
                    </a:lnTo>
                    <a:lnTo>
                      <a:pt x="168" y="738"/>
                    </a:lnTo>
                    <a:lnTo>
                      <a:pt x="168" y="738"/>
                    </a:lnTo>
                    <a:lnTo>
                      <a:pt x="158" y="678"/>
                    </a:lnTo>
                    <a:lnTo>
                      <a:pt x="146" y="618"/>
                    </a:lnTo>
                    <a:lnTo>
                      <a:pt x="146" y="618"/>
                    </a:lnTo>
                    <a:lnTo>
                      <a:pt x="140" y="588"/>
                    </a:lnTo>
                    <a:lnTo>
                      <a:pt x="140" y="588"/>
                    </a:lnTo>
                    <a:lnTo>
                      <a:pt x="138" y="584"/>
                    </a:lnTo>
                    <a:lnTo>
                      <a:pt x="136" y="582"/>
                    </a:lnTo>
                    <a:lnTo>
                      <a:pt x="132" y="588"/>
                    </a:lnTo>
                    <a:lnTo>
                      <a:pt x="132" y="588"/>
                    </a:lnTo>
                    <a:lnTo>
                      <a:pt x="122" y="616"/>
                    </a:lnTo>
                    <a:lnTo>
                      <a:pt x="114" y="642"/>
                    </a:lnTo>
                    <a:lnTo>
                      <a:pt x="114" y="642"/>
                    </a:lnTo>
                    <a:lnTo>
                      <a:pt x="106" y="666"/>
                    </a:lnTo>
                    <a:lnTo>
                      <a:pt x="100" y="690"/>
                    </a:lnTo>
                    <a:lnTo>
                      <a:pt x="100" y="690"/>
                    </a:lnTo>
                    <a:lnTo>
                      <a:pt x="92" y="724"/>
                    </a:lnTo>
                    <a:lnTo>
                      <a:pt x="80" y="756"/>
                    </a:lnTo>
                    <a:lnTo>
                      <a:pt x="80" y="756"/>
                    </a:lnTo>
                    <a:lnTo>
                      <a:pt x="72" y="782"/>
                    </a:lnTo>
                    <a:lnTo>
                      <a:pt x="68" y="794"/>
                    </a:lnTo>
                    <a:lnTo>
                      <a:pt x="66" y="808"/>
                    </a:lnTo>
                    <a:lnTo>
                      <a:pt x="66" y="808"/>
                    </a:lnTo>
                    <a:lnTo>
                      <a:pt x="64" y="840"/>
                    </a:lnTo>
                    <a:lnTo>
                      <a:pt x="64" y="840"/>
                    </a:lnTo>
                    <a:lnTo>
                      <a:pt x="62" y="854"/>
                    </a:lnTo>
                    <a:lnTo>
                      <a:pt x="62" y="862"/>
                    </a:lnTo>
                    <a:lnTo>
                      <a:pt x="64" y="868"/>
                    </a:lnTo>
                    <a:lnTo>
                      <a:pt x="64" y="868"/>
                    </a:lnTo>
                    <a:lnTo>
                      <a:pt x="70" y="874"/>
                    </a:lnTo>
                    <a:lnTo>
                      <a:pt x="76" y="880"/>
                    </a:lnTo>
                    <a:lnTo>
                      <a:pt x="76" y="880"/>
                    </a:lnTo>
                    <a:lnTo>
                      <a:pt x="84" y="886"/>
                    </a:lnTo>
                    <a:lnTo>
                      <a:pt x="92" y="892"/>
                    </a:lnTo>
                    <a:lnTo>
                      <a:pt x="92" y="892"/>
                    </a:lnTo>
                    <a:lnTo>
                      <a:pt x="100" y="900"/>
                    </a:lnTo>
                    <a:lnTo>
                      <a:pt x="104" y="908"/>
                    </a:lnTo>
                    <a:lnTo>
                      <a:pt x="104" y="908"/>
                    </a:lnTo>
                    <a:lnTo>
                      <a:pt x="102" y="910"/>
                    </a:lnTo>
                    <a:lnTo>
                      <a:pt x="100" y="910"/>
                    </a:lnTo>
                    <a:lnTo>
                      <a:pt x="94" y="912"/>
                    </a:lnTo>
                    <a:lnTo>
                      <a:pt x="82" y="912"/>
                    </a:lnTo>
                    <a:lnTo>
                      <a:pt x="82" y="912"/>
                    </a:lnTo>
                    <a:lnTo>
                      <a:pt x="68" y="914"/>
                    </a:lnTo>
                    <a:lnTo>
                      <a:pt x="56" y="912"/>
                    </a:lnTo>
                    <a:lnTo>
                      <a:pt x="44" y="910"/>
                    </a:lnTo>
                    <a:lnTo>
                      <a:pt x="30" y="906"/>
                    </a:lnTo>
                    <a:lnTo>
                      <a:pt x="30" y="906"/>
                    </a:lnTo>
                    <a:lnTo>
                      <a:pt x="22" y="902"/>
                    </a:lnTo>
                    <a:lnTo>
                      <a:pt x="18" y="902"/>
                    </a:lnTo>
                    <a:lnTo>
                      <a:pt x="12" y="902"/>
                    </a:lnTo>
                    <a:lnTo>
                      <a:pt x="12" y="902"/>
                    </a:lnTo>
                    <a:lnTo>
                      <a:pt x="6" y="902"/>
                    </a:lnTo>
                    <a:lnTo>
                      <a:pt x="2" y="900"/>
                    </a:lnTo>
                    <a:lnTo>
                      <a:pt x="0" y="896"/>
                    </a:lnTo>
                    <a:lnTo>
                      <a:pt x="0" y="892"/>
                    </a:lnTo>
                    <a:lnTo>
                      <a:pt x="0" y="892"/>
                    </a:lnTo>
                    <a:lnTo>
                      <a:pt x="0" y="880"/>
                    </a:lnTo>
                    <a:lnTo>
                      <a:pt x="0" y="866"/>
                    </a:lnTo>
                    <a:lnTo>
                      <a:pt x="0" y="866"/>
                    </a:lnTo>
                    <a:lnTo>
                      <a:pt x="2" y="858"/>
                    </a:lnTo>
                    <a:lnTo>
                      <a:pt x="2" y="854"/>
                    </a:lnTo>
                    <a:lnTo>
                      <a:pt x="2" y="852"/>
                    </a:lnTo>
                    <a:lnTo>
                      <a:pt x="2" y="852"/>
                    </a:lnTo>
                    <a:lnTo>
                      <a:pt x="0" y="846"/>
                    </a:lnTo>
                    <a:lnTo>
                      <a:pt x="0" y="842"/>
                    </a:lnTo>
                    <a:lnTo>
                      <a:pt x="0" y="842"/>
                    </a:lnTo>
                    <a:lnTo>
                      <a:pt x="2" y="812"/>
                    </a:lnTo>
                    <a:lnTo>
                      <a:pt x="2" y="812"/>
                    </a:lnTo>
                    <a:lnTo>
                      <a:pt x="6" y="764"/>
                    </a:lnTo>
                    <a:lnTo>
                      <a:pt x="10" y="714"/>
                    </a:lnTo>
                    <a:lnTo>
                      <a:pt x="10" y="714"/>
                    </a:lnTo>
                    <a:lnTo>
                      <a:pt x="14" y="692"/>
                    </a:lnTo>
                    <a:lnTo>
                      <a:pt x="18" y="670"/>
                    </a:lnTo>
                    <a:lnTo>
                      <a:pt x="18" y="670"/>
                    </a:lnTo>
                    <a:lnTo>
                      <a:pt x="22" y="658"/>
                    </a:lnTo>
                    <a:lnTo>
                      <a:pt x="26" y="648"/>
                    </a:lnTo>
                    <a:lnTo>
                      <a:pt x="26" y="648"/>
                    </a:lnTo>
                    <a:lnTo>
                      <a:pt x="34" y="640"/>
                    </a:lnTo>
                    <a:lnTo>
                      <a:pt x="38" y="634"/>
                    </a:lnTo>
                    <a:lnTo>
                      <a:pt x="40" y="630"/>
                    </a:lnTo>
                    <a:lnTo>
                      <a:pt x="40" y="630"/>
                    </a:lnTo>
                    <a:lnTo>
                      <a:pt x="42" y="620"/>
                    </a:lnTo>
                    <a:lnTo>
                      <a:pt x="42" y="614"/>
                    </a:lnTo>
                    <a:lnTo>
                      <a:pt x="46" y="610"/>
                    </a:lnTo>
                    <a:lnTo>
                      <a:pt x="46" y="610"/>
                    </a:lnTo>
                    <a:lnTo>
                      <a:pt x="48" y="606"/>
                    </a:lnTo>
                    <a:lnTo>
                      <a:pt x="48" y="602"/>
                    </a:lnTo>
                    <a:lnTo>
                      <a:pt x="46" y="592"/>
                    </a:lnTo>
                    <a:lnTo>
                      <a:pt x="46" y="592"/>
                    </a:lnTo>
                    <a:lnTo>
                      <a:pt x="46" y="570"/>
                    </a:lnTo>
                    <a:lnTo>
                      <a:pt x="48" y="560"/>
                    </a:lnTo>
                    <a:lnTo>
                      <a:pt x="48" y="550"/>
                    </a:lnTo>
                    <a:lnTo>
                      <a:pt x="48" y="550"/>
                    </a:lnTo>
                    <a:lnTo>
                      <a:pt x="52" y="542"/>
                    </a:lnTo>
                    <a:lnTo>
                      <a:pt x="54" y="538"/>
                    </a:lnTo>
                    <a:lnTo>
                      <a:pt x="52" y="534"/>
                    </a:lnTo>
                    <a:lnTo>
                      <a:pt x="52" y="534"/>
                    </a:lnTo>
                    <a:lnTo>
                      <a:pt x="50" y="528"/>
                    </a:lnTo>
                    <a:lnTo>
                      <a:pt x="52" y="522"/>
                    </a:lnTo>
                    <a:lnTo>
                      <a:pt x="52" y="522"/>
                    </a:lnTo>
                    <a:lnTo>
                      <a:pt x="52" y="514"/>
                    </a:lnTo>
                    <a:lnTo>
                      <a:pt x="52" y="508"/>
                    </a:lnTo>
                    <a:lnTo>
                      <a:pt x="52" y="508"/>
                    </a:lnTo>
                    <a:lnTo>
                      <a:pt x="54" y="494"/>
                    </a:lnTo>
                    <a:lnTo>
                      <a:pt x="54" y="494"/>
                    </a:lnTo>
                    <a:lnTo>
                      <a:pt x="50" y="492"/>
                    </a:lnTo>
                    <a:lnTo>
                      <a:pt x="50" y="488"/>
                    </a:lnTo>
                    <a:lnTo>
                      <a:pt x="50" y="480"/>
                    </a:lnTo>
                    <a:lnTo>
                      <a:pt x="50" y="480"/>
                    </a:lnTo>
                    <a:lnTo>
                      <a:pt x="50" y="460"/>
                    </a:lnTo>
                    <a:lnTo>
                      <a:pt x="50" y="460"/>
                    </a:lnTo>
                    <a:lnTo>
                      <a:pt x="50" y="446"/>
                    </a:lnTo>
                    <a:lnTo>
                      <a:pt x="52" y="430"/>
                    </a:lnTo>
                    <a:lnTo>
                      <a:pt x="52" y="430"/>
                    </a:lnTo>
                    <a:lnTo>
                      <a:pt x="54" y="416"/>
                    </a:lnTo>
                    <a:lnTo>
                      <a:pt x="56" y="410"/>
                    </a:lnTo>
                    <a:lnTo>
                      <a:pt x="56" y="402"/>
                    </a:lnTo>
                    <a:lnTo>
                      <a:pt x="56" y="402"/>
                    </a:lnTo>
                    <a:lnTo>
                      <a:pt x="54" y="378"/>
                    </a:lnTo>
                    <a:lnTo>
                      <a:pt x="54" y="366"/>
                    </a:lnTo>
                    <a:lnTo>
                      <a:pt x="56" y="354"/>
                    </a:lnTo>
                    <a:lnTo>
                      <a:pt x="56" y="354"/>
                    </a:lnTo>
                    <a:lnTo>
                      <a:pt x="58" y="348"/>
                    </a:lnTo>
                    <a:lnTo>
                      <a:pt x="58" y="342"/>
                    </a:lnTo>
                    <a:lnTo>
                      <a:pt x="56" y="328"/>
                    </a:lnTo>
                    <a:lnTo>
                      <a:pt x="48" y="302"/>
                    </a:lnTo>
                    <a:lnTo>
                      <a:pt x="48" y="302"/>
                    </a:lnTo>
                    <a:lnTo>
                      <a:pt x="42" y="276"/>
                    </a:lnTo>
                    <a:lnTo>
                      <a:pt x="34" y="252"/>
                    </a:lnTo>
                    <a:lnTo>
                      <a:pt x="34" y="252"/>
                    </a:lnTo>
                    <a:lnTo>
                      <a:pt x="32" y="236"/>
                    </a:lnTo>
                    <a:lnTo>
                      <a:pt x="30" y="222"/>
                    </a:lnTo>
                    <a:lnTo>
                      <a:pt x="32" y="190"/>
                    </a:lnTo>
                    <a:lnTo>
                      <a:pt x="32" y="190"/>
                    </a:lnTo>
                    <a:lnTo>
                      <a:pt x="34" y="178"/>
                    </a:lnTo>
                    <a:lnTo>
                      <a:pt x="38" y="166"/>
                    </a:lnTo>
                    <a:lnTo>
                      <a:pt x="46" y="154"/>
                    </a:lnTo>
                    <a:lnTo>
                      <a:pt x="52" y="144"/>
                    </a:lnTo>
                    <a:lnTo>
                      <a:pt x="52" y="144"/>
                    </a:lnTo>
                    <a:lnTo>
                      <a:pt x="62" y="140"/>
                    </a:lnTo>
                    <a:lnTo>
                      <a:pt x="66" y="138"/>
                    </a:lnTo>
                    <a:lnTo>
                      <a:pt x="68" y="136"/>
                    </a:lnTo>
                    <a:lnTo>
                      <a:pt x="68" y="136"/>
                    </a:lnTo>
                    <a:lnTo>
                      <a:pt x="68" y="132"/>
                    </a:lnTo>
                    <a:lnTo>
                      <a:pt x="70" y="128"/>
                    </a:lnTo>
                    <a:lnTo>
                      <a:pt x="74" y="122"/>
                    </a:lnTo>
                    <a:lnTo>
                      <a:pt x="74" y="122"/>
                    </a:lnTo>
                    <a:lnTo>
                      <a:pt x="76" y="118"/>
                    </a:lnTo>
                    <a:lnTo>
                      <a:pt x="76" y="116"/>
                    </a:lnTo>
                    <a:lnTo>
                      <a:pt x="76" y="116"/>
                    </a:lnTo>
                    <a:lnTo>
                      <a:pt x="80" y="116"/>
                    </a:lnTo>
                    <a:lnTo>
                      <a:pt x="82" y="116"/>
                    </a:lnTo>
                    <a:lnTo>
                      <a:pt x="82" y="116"/>
                    </a:lnTo>
                    <a:lnTo>
                      <a:pt x="84" y="114"/>
                    </a:lnTo>
                    <a:lnTo>
                      <a:pt x="84" y="112"/>
                    </a:lnTo>
                    <a:lnTo>
                      <a:pt x="84" y="112"/>
                    </a:lnTo>
                    <a:lnTo>
                      <a:pt x="86" y="104"/>
                    </a:lnTo>
                    <a:lnTo>
                      <a:pt x="86" y="96"/>
                    </a:lnTo>
                    <a:lnTo>
                      <a:pt x="80" y="82"/>
                    </a:lnTo>
                    <a:lnTo>
                      <a:pt x="80" y="82"/>
                    </a:lnTo>
                    <a:lnTo>
                      <a:pt x="80" y="76"/>
                    </a:lnTo>
                    <a:lnTo>
                      <a:pt x="82" y="68"/>
                    </a:lnTo>
                    <a:lnTo>
                      <a:pt x="84" y="60"/>
                    </a:lnTo>
                    <a:lnTo>
                      <a:pt x="84" y="54"/>
                    </a:lnTo>
                    <a:lnTo>
                      <a:pt x="84" y="54"/>
                    </a:lnTo>
                    <a:lnTo>
                      <a:pt x="84" y="36"/>
                    </a:lnTo>
                    <a:lnTo>
                      <a:pt x="86" y="28"/>
                    </a:lnTo>
                    <a:lnTo>
                      <a:pt x="90" y="20"/>
                    </a:lnTo>
                    <a:lnTo>
                      <a:pt x="90" y="20"/>
                    </a:lnTo>
                    <a:lnTo>
                      <a:pt x="94" y="14"/>
                    </a:lnTo>
                    <a:lnTo>
                      <a:pt x="98" y="10"/>
                    </a:lnTo>
                    <a:lnTo>
                      <a:pt x="112" y="4"/>
                    </a:lnTo>
                    <a:lnTo>
                      <a:pt x="126" y="0"/>
                    </a:lnTo>
                    <a:lnTo>
                      <a:pt x="138" y="2"/>
                    </a:lnTo>
                    <a:lnTo>
                      <a:pt x="138" y="2"/>
                    </a:lnTo>
                    <a:lnTo>
                      <a:pt x="152" y="6"/>
                    </a:lnTo>
                    <a:lnTo>
                      <a:pt x="166" y="14"/>
                    </a:lnTo>
                    <a:lnTo>
                      <a:pt x="166" y="14"/>
                    </a:lnTo>
                    <a:lnTo>
                      <a:pt x="176" y="24"/>
                    </a:lnTo>
                    <a:lnTo>
                      <a:pt x="180" y="32"/>
                    </a:lnTo>
                    <a:lnTo>
                      <a:pt x="182" y="38"/>
                    </a:lnTo>
                    <a:lnTo>
                      <a:pt x="182" y="38"/>
                    </a:lnTo>
                    <a:lnTo>
                      <a:pt x="182" y="50"/>
                    </a:lnTo>
                    <a:lnTo>
                      <a:pt x="182" y="56"/>
                    </a:lnTo>
                    <a:lnTo>
                      <a:pt x="178" y="62"/>
                    </a:lnTo>
                    <a:lnTo>
                      <a:pt x="178" y="62"/>
                    </a:lnTo>
                    <a:lnTo>
                      <a:pt x="174" y="68"/>
                    </a:lnTo>
                    <a:lnTo>
                      <a:pt x="172" y="74"/>
                    </a:lnTo>
                    <a:lnTo>
                      <a:pt x="172" y="74"/>
                    </a:lnTo>
                    <a:lnTo>
                      <a:pt x="172" y="82"/>
                    </a:lnTo>
                    <a:lnTo>
                      <a:pt x="172" y="82"/>
                    </a:lnTo>
                    <a:lnTo>
                      <a:pt x="170" y="88"/>
                    </a:lnTo>
                    <a:lnTo>
                      <a:pt x="170" y="88"/>
                    </a:lnTo>
                    <a:lnTo>
                      <a:pt x="168" y="94"/>
                    </a:lnTo>
                    <a:lnTo>
                      <a:pt x="166" y="100"/>
                    </a:lnTo>
                    <a:lnTo>
                      <a:pt x="166" y="100"/>
                    </a:lnTo>
                    <a:lnTo>
                      <a:pt x="164" y="104"/>
                    </a:lnTo>
                    <a:lnTo>
                      <a:pt x="162" y="108"/>
                    </a:lnTo>
                    <a:lnTo>
                      <a:pt x="162" y="108"/>
                    </a:lnTo>
                    <a:lnTo>
                      <a:pt x="158" y="116"/>
                    </a:lnTo>
                    <a:lnTo>
                      <a:pt x="152" y="126"/>
                    </a:lnTo>
                    <a:lnTo>
                      <a:pt x="152" y="126"/>
                    </a:lnTo>
                    <a:lnTo>
                      <a:pt x="148" y="130"/>
                    </a:lnTo>
                    <a:lnTo>
                      <a:pt x="146" y="134"/>
                    </a:lnTo>
                    <a:lnTo>
                      <a:pt x="146" y="134"/>
                    </a:lnTo>
                    <a:lnTo>
                      <a:pt x="146" y="140"/>
                    </a:lnTo>
                    <a:lnTo>
                      <a:pt x="146" y="146"/>
                    </a:lnTo>
                    <a:lnTo>
                      <a:pt x="146" y="146"/>
                    </a:lnTo>
                    <a:lnTo>
                      <a:pt x="148" y="148"/>
                    </a:lnTo>
                    <a:lnTo>
                      <a:pt x="152" y="146"/>
                    </a:lnTo>
                    <a:lnTo>
                      <a:pt x="156" y="146"/>
                    </a:lnTo>
                    <a:lnTo>
                      <a:pt x="158" y="148"/>
                    </a:lnTo>
                    <a:lnTo>
                      <a:pt x="158" y="148"/>
                    </a:lnTo>
                    <a:lnTo>
                      <a:pt x="160" y="152"/>
                    </a:lnTo>
                    <a:lnTo>
                      <a:pt x="160" y="156"/>
                    </a:lnTo>
                    <a:lnTo>
                      <a:pt x="158" y="164"/>
                    </a:lnTo>
                    <a:lnTo>
                      <a:pt x="158" y="164"/>
                    </a:lnTo>
                    <a:lnTo>
                      <a:pt x="158" y="168"/>
                    </a:lnTo>
                    <a:lnTo>
                      <a:pt x="158" y="170"/>
                    </a:lnTo>
                    <a:lnTo>
                      <a:pt x="162" y="174"/>
                    </a:lnTo>
                    <a:lnTo>
                      <a:pt x="170" y="176"/>
                    </a:lnTo>
                    <a:lnTo>
                      <a:pt x="174" y="180"/>
                    </a:lnTo>
                    <a:lnTo>
                      <a:pt x="174" y="180"/>
                    </a:lnTo>
                    <a:lnTo>
                      <a:pt x="184" y="192"/>
                    </a:lnTo>
                    <a:lnTo>
                      <a:pt x="188" y="200"/>
                    </a:lnTo>
                    <a:lnTo>
                      <a:pt x="192" y="204"/>
                    </a:lnTo>
                    <a:lnTo>
                      <a:pt x="192" y="204"/>
                    </a:lnTo>
                    <a:lnTo>
                      <a:pt x="196" y="204"/>
                    </a:lnTo>
                    <a:lnTo>
                      <a:pt x="196" y="204"/>
                    </a:lnTo>
                    <a:lnTo>
                      <a:pt x="198" y="204"/>
                    </a:lnTo>
                    <a:lnTo>
                      <a:pt x="202" y="206"/>
                    </a:lnTo>
                    <a:lnTo>
                      <a:pt x="202" y="206"/>
                    </a:lnTo>
                    <a:lnTo>
                      <a:pt x="208" y="208"/>
                    </a:lnTo>
                    <a:lnTo>
                      <a:pt x="212" y="208"/>
                    </a:lnTo>
                    <a:lnTo>
                      <a:pt x="214" y="206"/>
                    </a:lnTo>
                    <a:lnTo>
                      <a:pt x="214" y="206"/>
                    </a:lnTo>
                    <a:lnTo>
                      <a:pt x="228" y="182"/>
                    </a:lnTo>
                    <a:lnTo>
                      <a:pt x="238" y="156"/>
                    </a:lnTo>
                    <a:lnTo>
                      <a:pt x="238" y="156"/>
                    </a:lnTo>
                    <a:lnTo>
                      <a:pt x="238" y="152"/>
                    </a:lnTo>
                    <a:lnTo>
                      <a:pt x="236" y="146"/>
                    </a:lnTo>
                    <a:lnTo>
                      <a:pt x="226" y="140"/>
                    </a:lnTo>
                    <a:lnTo>
                      <a:pt x="226" y="140"/>
                    </a:lnTo>
                    <a:lnTo>
                      <a:pt x="220" y="130"/>
                    </a:lnTo>
                    <a:lnTo>
                      <a:pt x="216" y="126"/>
                    </a:lnTo>
                    <a:lnTo>
                      <a:pt x="212" y="122"/>
                    </a:lnTo>
                    <a:lnTo>
                      <a:pt x="212" y="122"/>
                    </a:lnTo>
                    <a:lnTo>
                      <a:pt x="208" y="124"/>
                    </a:lnTo>
                    <a:lnTo>
                      <a:pt x="206" y="124"/>
                    </a:lnTo>
                    <a:lnTo>
                      <a:pt x="206" y="122"/>
                    </a:lnTo>
                    <a:lnTo>
                      <a:pt x="206" y="122"/>
                    </a:lnTo>
                    <a:lnTo>
                      <a:pt x="208" y="118"/>
                    </a:lnTo>
                    <a:lnTo>
                      <a:pt x="208" y="118"/>
                    </a:lnTo>
                    <a:lnTo>
                      <a:pt x="206" y="116"/>
                    </a:lnTo>
                    <a:lnTo>
                      <a:pt x="206" y="116"/>
                    </a:lnTo>
                    <a:lnTo>
                      <a:pt x="204" y="114"/>
                    </a:lnTo>
                    <a:lnTo>
                      <a:pt x="204" y="110"/>
                    </a:lnTo>
                    <a:lnTo>
                      <a:pt x="204" y="104"/>
                    </a:lnTo>
                    <a:lnTo>
                      <a:pt x="204" y="104"/>
                    </a:lnTo>
                    <a:lnTo>
                      <a:pt x="206" y="72"/>
                    </a:lnTo>
                    <a:lnTo>
                      <a:pt x="206" y="72"/>
                    </a:lnTo>
                    <a:lnTo>
                      <a:pt x="206" y="64"/>
                    </a:lnTo>
                    <a:lnTo>
                      <a:pt x="206" y="60"/>
                    </a:lnTo>
                    <a:lnTo>
                      <a:pt x="206" y="56"/>
                    </a:lnTo>
                    <a:lnTo>
                      <a:pt x="206" y="56"/>
                    </a:lnTo>
                    <a:lnTo>
                      <a:pt x="206" y="54"/>
                    </a:lnTo>
                    <a:lnTo>
                      <a:pt x="208" y="54"/>
                    </a:lnTo>
                    <a:lnTo>
                      <a:pt x="214" y="54"/>
                    </a:lnTo>
                    <a:lnTo>
                      <a:pt x="216" y="54"/>
                    </a:lnTo>
                    <a:lnTo>
                      <a:pt x="216" y="54"/>
                    </a:lnTo>
                    <a:lnTo>
                      <a:pt x="218" y="60"/>
                    </a:lnTo>
                    <a:lnTo>
                      <a:pt x="220" y="66"/>
                    </a:lnTo>
                    <a:lnTo>
                      <a:pt x="220" y="66"/>
                    </a:lnTo>
                    <a:lnTo>
                      <a:pt x="222" y="70"/>
                    </a:lnTo>
                    <a:lnTo>
                      <a:pt x="224" y="72"/>
                    </a:lnTo>
                    <a:lnTo>
                      <a:pt x="228" y="74"/>
                    </a:lnTo>
                    <a:lnTo>
                      <a:pt x="230" y="76"/>
                    </a:lnTo>
                    <a:lnTo>
                      <a:pt x="230" y="76"/>
                    </a:lnTo>
                    <a:lnTo>
                      <a:pt x="234" y="78"/>
                    </a:lnTo>
                    <a:lnTo>
                      <a:pt x="236" y="78"/>
                    </a:lnTo>
                    <a:lnTo>
                      <a:pt x="236" y="76"/>
                    </a:lnTo>
                    <a:lnTo>
                      <a:pt x="240" y="76"/>
                    </a:lnTo>
                    <a:lnTo>
                      <a:pt x="240" y="76"/>
                    </a:lnTo>
                    <a:lnTo>
                      <a:pt x="242" y="78"/>
                    </a:lnTo>
                    <a:lnTo>
                      <a:pt x="244" y="80"/>
                    </a:lnTo>
                    <a:lnTo>
                      <a:pt x="244" y="86"/>
                    </a:lnTo>
                    <a:lnTo>
                      <a:pt x="244" y="86"/>
                    </a:lnTo>
                    <a:lnTo>
                      <a:pt x="250" y="86"/>
                    </a:lnTo>
                    <a:lnTo>
                      <a:pt x="252" y="88"/>
                    </a:lnTo>
                    <a:lnTo>
                      <a:pt x="254" y="90"/>
                    </a:lnTo>
                    <a:lnTo>
                      <a:pt x="254" y="90"/>
                    </a:lnTo>
                    <a:lnTo>
                      <a:pt x="258" y="88"/>
                    </a:lnTo>
                    <a:lnTo>
                      <a:pt x="260" y="90"/>
                    </a:lnTo>
                    <a:lnTo>
                      <a:pt x="262" y="94"/>
                    </a:lnTo>
                    <a:lnTo>
                      <a:pt x="264" y="96"/>
                    </a:lnTo>
                    <a:lnTo>
                      <a:pt x="264" y="96"/>
                    </a:lnTo>
                    <a:lnTo>
                      <a:pt x="270" y="96"/>
                    </a:lnTo>
                    <a:lnTo>
                      <a:pt x="272" y="98"/>
                    </a:lnTo>
                    <a:lnTo>
                      <a:pt x="274" y="100"/>
                    </a:lnTo>
                    <a:lnTo>
                      <a:pt x="274" y="100"/>
                    </a:lnTo>
                    <a:lnTo>
                      <a:pt x="276" y="106"/>
                    </a:lnTo>
                    <a:lnTo>
                      <a:pt x="274" y="112"/>
                    </a:lnTo>
                    <a:lnTo>
                      <a:pt x="274" y="112"/>
                    </a:lnTo>
                    <a:lnTo>
                      <a:pt x="274" y="120"/>
                    </a:lnTo>
                    <a:lnTo>
                      <a:pt x="272" y="128"/>
                    </a:lnTo>
                    <a:lnTo>
                      <a:pt x="272" y="128"/>
                    </a:lnTo>
                    <a:lnTo>
                      <a:pt x="272" y="142"/>
                    </a:lnTo>
                    <a:lnTo>
                      <a:pt x="272" y="154"/>
                    </a:lnTo>
                    <a:close/>
                    <a:moveTo>
                      <a:pt x="220" y="82"/>
                    </a:moveTo>
                    <a:lnTo>
                      <a:pt x="220" y="82"/>
                    </a:lnTo>
                    <a:lnTo>
                      <a:pt x="220" y="78"/>
                    </a:lnTo>
                    <a:lnTo>
                      <a:pt x="222" y="76"/>
                    </a:lnTo>
                    <a:lnTo>
                      <a:pt x="224" y="76"/>
                    </a:lnTo>
                    <a:lnTo>
                      <a:pt x="228" y="76"/>
                    </a:lnTo>
                    <a:lnTo>
                      <a:pt x="232" y="80"/>
                    </a:lnTo>
                    <a:lnTo>
                      <a:pt x="232" y="82"/>
                    </a:lnTo>
                    <a:lnTo>
                      <a:pt x="232" y="82"/>
                    </a:lnTo>
                    <a:lnTo>
                      <a:pt x="232" y="82"/>
                    </a:lnTo>
                    <a:lnTo>
                      <a:pt x="230" y="80"/>
                    </a:lnTo>
                    <a:lnTo>
                      <a:pt x="228" y="78"/>
                    </a:lnTo>
                    <a:lnTo>
                      <a:pt x="228" y="78"/>
                    </a:lnTo>
                    <a:lnTo>
                      <a:pt x="224" y="80"/>
                    </a:lnTo>
                    <a:lnTo>
                      <a:pt x="220" y="84"/>
                    </a:lnTo>
                    <a:lnTo>
                      <a:pt x="220" y="82"/>
                    </a:lnTo>
                    <a:close/>
                    <a:moveTo>
                      <a:pt x="232" y="84"/>
                    </a:moveTo>
                    <a:lnTo>
                      <a:pt x="232" y="84"/>
                    </a:lnTo>
                    <a:lnTo>
                      <a:pt x="232" y="90"/>
                    </a:lnTo>
                    <a:lnTo>
                      <a:pt x="232" y="94"/>
                    </a:lnTo>
                    <a:lnTo>
                      <a:pt x="230" y="94"/>
                    </a:lnTo>
                    <a:lnTo>
                      <a:pt x="230" y="94"/>
                    </a:lnTo>
                    <a:lnTo>
                      <a:pt x="228" y="92"/>
                    </a:lnTo>
                    <a:lnTo>
                      <a:pt x="230" y="88"/>
                    </a:lnTo>
                    <a:lnTo>
                      <a:pt x="232" y="84"/>
                    </a:lnTo>
                    <a:close/>
                    <a:moveTo>
                      <a:pt x="208" y="120"/>
                    </a:moveTo>
                    <a:lnTo>
                      <a:pt x="208" y="120"/>
                    </a:lnTo>
                    <a:lnTo>
                      <a:pt x="206" y="122"/>
                    </a:lnTo>
                    <a:lnTo>
                      <a:pt x="208" y="12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10"/>
              <p:cNvSpPr>
                <a:spLocks/>
              </p:cNvSpPr>
              <p:nvPr/>
            </p:nvSpPr>
            <p:spPr bwMode="auto">
              <a:xfrm>
                <a:off x="3279483" y="3971925"/>
                <a:ext cx="830097" cy="1921665"/>
              </a:xfrm>
              <a:custGeom>
                <a:avLst/>
                <a:gdLst/>
                <a:ahLst/>
                <a:cxnLst>
                  <a:cxn ang="0">
                    <a:pos x="372" y="1274"/>
                  </a:cxn>
                  <a:cxn ang="0">
                    <a:pos x="356" y="1258"/>
                  </a:cxn>
                  <a:cxn ang="0">
                    <a:pos x="320" y="1246"/>
                  </a:cxn>
                  <a:cxn ang="0">
                    <a:pos x="312" y="1232"/>
                  </a:cxn>
                  <a:cxn ang="0">
                    <a:pos x="308" y="1206"/>
                  </a:cxn>
                  <a:cxn ang="0">
                    <a:pos x="314" y="1182"/>
                  </a:cxn>
                  <a:cxn ang="0">
                    <a:pos x="318" y="1058"/>
                  </a:cxn>
                  <a:cxn ang="0">
                    <a:pos x="344" y="906"/>
                  </a:cxn>
                  <a:cxn ang="0">
                    <a:pos x="362" y="694"/>
                  </a:cxn>
                  <a:cxn ang="0">
                    <a:pos x="372" y="634"/>
                  </a:cxn>
                  <a:cxn ang="0">
                    <a:pos x="378" y="572"/>
                  </a:cxn>
                  <a:cxn ang="0">
                    <a:pos x="386" y="522"/>
                  </a:cxn>
                  <a:cxn ang="0">
                    <a:pos x="380" y="490"/>
                  </a:cxn>
                  <a:cxn ang="0">
                    <a:pos x="380" y="412"/>
                  </a:cxn>
                  <a:cxn ang="0">
                    <a:pos x="342" y="246"/>
                  </a:cxn>
                  <a:cxn ang="0">
                    <a:pos x="300" y="212"/>
                  </a:cxn>
                  <a:cxn ang="0">
                    <a:pos x="270" y="192"/>
                  </a:cxn>
                  <a:cxn ang="0">
                    <a:pos x="250" y="156"/>
                  </a:cxn>
                  <a:cxn ang="0">
                    <a:pos x="266" y="120"/>
                  </a:cxn>
                  <a:cxn ang="0">
                    <a:pos x="278" y="80"/>
                  </a:cxn>
                  <a:cxn ang="0">
                    <a:pos x="266" y="28"/>
                  </a:cxn>
                  <a:cxn ang="0">
                    <a:pos x="174" y="16"/>
                  </a:cxn>
                  <a:cxn ang="0">
                    <a:pos x="158" y="54"/>
                  </a:cxn>
                  <a:cxn ang="0">
                    <a:pos x="152" y="100"/>
                  </a:cxn>
                  <a:cxn ang="0">
                    <a:pos x="162" y="138"/>
                  </a:cxn>
                  <a:cxn ang="0">
                    <a:pos x="146" y="166"/>
                  </a:cxn>
                  <a:cxn ang="0">
                    <a:pos x="74" y="208"/>
                  </a:cxn>
                  <a:cxn ang="0">
                    <a:pos x="38" y="238"/>
                  </a:cxn>
                  <a:cxn ang="0">
                    <a:pos x="26" y="284"/>
                  </a:cxn>
                  <a:cxn ang="0">
                    <a:pos x="4" y="398"/>
                  </a:cxn>
                  <a:cxn ang="0">
                    <a:pos x="6" y="474"/>
                  </a:cxn>
                  <a:cxn ang="0">
                    <a:pos x="20" y="534"/>
                  </a:cxn>
                  <a:cxn ang="0">
                    <a:pos x="30" y="596"/>
                  </a:cxn>
                  <a:cxn ang="0">
                    <a:pos x="54" y="622"/>
                  </a:cxn>
                  <a:cxn ang="0">
                    <a:pos x="70" y="660"/>
                  </a:cxn>
                  <a:cxn ang="0">
                    <a:pos x="66" y="830"/>
                  </a:cxn>
                  <a:cxn ang="0">
                    <a:pos x="64" y="954"/>
                  </a:cxn>
                  <a:cxn ang="0">
                    <a:pos x="60" y="1114"/>
                  </a:cxn>
                  <a:cxn ang="0">
                    <a:pos x="54" y="1178"/>
                  </a:cxn>
                  <a:cxn ang="0">
                    <a:pos x="60" y="1230"/>
                  </a:cxn>
                  <a:cxn ang="0">
                    <a:pos x="70" y="1256"/>
                  </a:cxn>
                  <a:cxn ang="0">
                    <a:pos x="66" y="1286"/>
                  </a:cxn>
                  <a:cxn ang="0">
                    <a:pos x="62" y="1304"/>
                  </a:cxn>
                  <a:cxn ang="0">
                    <a:pos x="90" y="1322"/>
                  </a:cxn>
                  <a:cxn ang="0">
                    <a:pos x="150" y="1310"/>
                  </a:cxn>
                  <a:cxn ang="0">
                    <a:pos x="140" y="1278"/>
                  </a:cxn>
                  <a:cxn ang="0">
                    <a:pos x="138" y="1256"/>
                  </a:cxn>
                  <a:cxn ang="0">
                    <a:pos x="148" y="1236"/>
                  </a:cxn>
                  <a:cxn ang="0">
                    <a:pos x="162" y="1120"/>
                  </a:cxn>
                  <a:cxn ang="0">
                    <a:pos x="176" y="982"/>
                  </a:cxn>
                  <a:cxn ang="0">
                    <a:pos x="194" y="894"/>
                  </a:cxn>
                  <a:cxn ang="0">
                    <a:pos x="200" y="872"/>
                  </a:cxn>
                  <a:cxn ang="0">
                    <a:pos x="204" y="946"/>
                  </a:cxn>
                  <a:cxn ang="0">
                    <a:pos x="208" y="1000"/>
                  </a:cxn>
                  <a:cxn ang="0">
                    <a:pos x="210" y="1088"/>
                  </a:cxn>
                  <a:cxn ang="0">
                    <a:pos x="210" y="1160"/>
                  </a:cxn>
                  <a:cxn ang="0">
                    <a:pos x="208" y="1230"/>
                  </a:cxn>
                  <a:cxn ang="0">
                    <a:pos x="212" y="1244"/>
                  </a:cxn>
                  <a:cxn ang="0">
                    <a:pos x="210" y="1272"/>
                  </a:cxn>
                  <a:cxn ang="0">
                    <a:pos x="264" y="1280"/>
                  </a:cxn>
                  <a:cxn ang="0">
                    <a:pos x="316" y="1292"/>
                  </a:cxn>
                </a:cxnLst>
                <a:rect l="0" t="0" r="r" b="b"/>
                <a:pathLst>
                  <a:path w="388" h="1322">
                    <a:moveTo>
                      <a:pt x="374" y="1284"/>
                    </a:moveTo>
                    <a:lnTo>
                      <a:pt x="374" y="1284"/>
                    </a:lnTo>
                    <a:lnTo>
                      <a:pt x="374" y="1282"/>
                    </a:lnTo>
                    <a:lnTo>
                      <a:pt x="376" y="1282"/>
                    </a:lnTo>
                    <a:lnTo>
                      <a:pt x="376" y="1282"/>
                    </a:lnTo>
                    <a:lnTo>
                      <a:pt x="376" y="1276"/>
                    </a:lnTo>
                    <a:lnTo>
                      <a:pt x="376" y="1276"/>
                    </a:lnTo>
                    <a:lnTo>
                      <a:pt x="374" y="1276"/>
                    </a:lnTo>
                    <a:lnTo>
                      <a:pt x="372" y="1276"/>
                    </a:lnTo>
                    <a:lnTo>
                      <a:pt x="372" y="1276"/>
                    </a:lnTo>
                    <a:lnTo>
                      <a:pt x="372" y="1274"/>
                    </a:lnTo>
                    <a:lnTo>
                      <a:pt x="372" y="1274"/>
                    </a:lnTo>
                    <a:lnTo>
                      <a:pt x="370" y="1274"/>
                    </a:lnTo>
                    <a:lnTo>
                      <a:pt x="370" y="1274"/>
                    </a:lnTo>
                    <a:lnTo>
                      <a:pt x="368" y="1272"/>
                    </a:lnTo>
                    <a:lnTo>
                      <a:pt x="368" y="1272"/>
                    </a:lnTo>
                    <a:lnTo>
                      <a:pt x="368" y="1268"/>
                    </a:lnTo>
                    <a:lnTo>
                      <a:pt x="366" y="1264"/>
                    </a:lnTo>
                    <a:lnTo>
                      <a:pt x="366" y="1264"/>
                    </a:lnTo>
                    <a:lnTo>
                      <a:pt x="362" y="1260"/>
                    </a:lnTo>
                    <a:lnTo>
                      <a:pt x="356" y="1258"/>
                    </a:lnTo>
                    <a:lnTo>
                      <a:pt x="356" y="1258"/>
                    </a:lnTo>
                    <a:lnTo>
                      <a:pt x="346" y="1256"/>
                    </a:lnTo>
                    <a:lnTo>
                      <a:pt x="346" y="1256"/>
                    </a:lnTo>
                    <a:lnTo>
                      <a:pt x="340" y="1254"/>
                    </a:lnTo>
                    <a:lnTo>
                      <a:pt x="340" y="1254"/>
                    </a:lnTo>
                    <a:lnTo>
                      <a:pt x="336" y="1252"/>
                    </a:lnTo>
                    <a:lnTo>
                      <a:pt x="334" y="1252"/>
                    </a:lnTo>
                    <a:lnTo>
                      <a:pt x="334" y="1252"/>
                    </a:lnTo>
                    <a:lnTo>
                      <a:pt x="326" y="1252"/>
                    </a:lnTo>
                    <a:lnTo>
                      <a:pt x="326" y="1252"/>
                    </a:lnTo>
                    <a:lnTo>
                      <a:pt x="320" y="1246"/>
                    </a:lnTo>
                    <a:lnTo>
                      <a:pt x="320" y="1246"/>
                    </a:lnTo>
                    <a:lnTo>
                      <a:pt x="318" y="1244"/>
                    </a:lnTo>
                    <a:lnTo>
                      <a:pt x="318" y="1244"/>
                    </a:lnTo>
                    <a:lnTo>
                      <a:pt x="314" y="1238"/>
                    </a:lnTo>
                    <a:lnTo>
                      <a:pt x="314" y="1238"/>
                    </a:lnTo>
                    <a:lnTo>
                      <a:pt x="314" y="1238"/>
                    </a:lnTo>
                    <a:lnTo>
                      <a:pt x="314" y="1238"/>
                    </a:lnTo>
                    <a:lnTo>
                      <a:pt x="314" y="1238"/>
                    </a:lnTo>
                    <a:lnTo>
                      <a:pt x="316" y="1238"/>
                    </a:lnTo>
                    <a:lnTo>
                      <a:pt x="316" y="1236"/>
                    </a:lnTo>
                    <a:lnTo>
                      <a:pt x="316" y="1236"/>
                    </a:lnTo>
                    <a:lnTo>
                      <a:pt x="312" y="1232"/>
                    </a:lnTo>
                    <a:lnTo>
                      <a:pt x="312" y="1232"/>
                    </a:lnTo>
                    <a:lnTo>
                      <a:pt x="308" y="1228"/>
                    </a:lnTo>
                    <a:lnTo>
                      <a:pt x="308" y="1228"/>
                    </a:lnTo>
                    <a:lnTo>
                      <a:pt x="308" y="1226"/>
                    </a:lnTo>
                    <a:lnTo>
                      <a:pt x="308" y="1226"/>
                    </a:lnTo>
                    <a:lnTo>
                      <a:pt x="308" y="1218"/>
                    </a:lnTo>
                    <a:lnTo>
                      <a:pt x="308" y="1218"/>
                    </a:lnTo>
                    <a:lnTo>
                      <a:pt x="308" y="1208"/>
                    </a:lnTo>
                    <a:lnTo>
                      <a:pt x="308" y="1208"/>
                    </a:lnTo>
                    <a:lnTo>
                      <a:pt x="308" y="1206"/>
                    </a:lnTo>
                    <a:lnTo>
                      <a:pt x="308" y="1206"/>
                    </a:lnTo>
                    <a:lnTo>
                      <a:pt x="306" y="1204"/>
                    </a:lnTo>
                    <a:lnTo>
                      <a:pt x="306" y="1204"/>
                    </a:lnTo>
                    <a:lnTo>
                      <a:pt x="308" y="1198"/>
                    </a:lnTo>
                    <a:lnTo>
                      <a:pt x="308" y="1198"/>
                    </a:lnTo>
                    <a:lnTo>
                      <a:pt x="306" y="1196"/>
                    </a:lnTo>
                    <a:lnTo>
                      <a:pt x="308" y="1196"/>
                    </a:lnTo>
                    <a:lnTo>
                      <a:pt x="308" y="1196"/>
                    </a:lnTo>
                    <a:lnTo>
                      <a:pt x="310" y="1190"/>
                    </a:lnTo>
                    <a:lnTo>
                      <a:pt x="310" y="1190"/>
                    </a:lnTo>
                    <a:lnTo>
                      <a:pt x="314" y="1182"/>
                    </a:lnTo>
                    <a:lnTo>
                      <a:pt x="314" y="1182"/>
                    </a:lnTo>
                    <a:lnTo>
                      <a:pt x="320" y="1166"/>
                    </a:lnTo>
                    <a:lnTo>
                      <a:pt x="320" y="1166"/>
                    </a:lnTo>
                    <a:lnTo>
                      <a:pt x="322" y="1152"/>
                    </a:lnTo>
                    <a:lnTo>
                      <a:pt x="320" y="1142"/>
                    </a:lnTo>
                    <a:lnTo>
                      <a:pt x="320" y="1142"/>
                    </a:lnTo>
                    <a:lnTo>
                      <a:pt x="318" y="1114"/>
                    </a:lnTo>
                    <a:lnTo>
                      <a:pt x="318" y="1114"/>
                    </a:lnTo>
                    <a:lnTo>
                      <a:pt x="318" y="1104"/>
                    </a:lnTo>
                    <a:lnTo>
                      <a:pt x="318" y="1094"/>
                    </a:lnTo>
                    <a:lnTo>
                      <a:pt x="318" y="1094"/>
                    </a:lnTo>
                    <a:lnTo>
                      <a:pt x="318" y="1058"/>
                    </a:lnTo>
                    <a:lnTo>
                      <a:pt x="318" y="1058"/>
                    </a:lnTo>
                    <a:lnTo>
                      <a:pt x="318" y="1030"/>
                    </a:lnTo>
                    <a:lnTo>
                      <a:pt x="318" y="1030"/>
                    </a:lnTo>
                    <a:lnTo>
                      <a:pt x="318" y="1016"/>
                    </a:lnTo>
                    <a:lnTo>
                      <a:pt x="318" y="1016"/>
                    </a:lnTo>
                    <a:lnTo>
                      <a:pt x="326" y="994"/>
                    </a:lnTo>
                    <a:lnTo>
                      <a:pt x="326" y="994"/>
                    </a:lnTo>
                    <a:lnTo>
                      <a:pt x="332" y="966"/>
                    </a:lnTo>
                    <a:lnTo>
                      <a:pt x="336" y="944"/>
                    </a:lnTo>
                    <a:lnTo>
                      <a:pt x="336" y="944"/>
                    </a:lnTo>
                    <a:lnTo>
                      <a:pt x="344" y="906"/>
                    </a:lnTo>
                    <a:lnTo>
                      <a:pt x="348" y="878"/>
                    </a:lnTo>
                    <a:lnTo>
                      <a:pt x="348" y="878"/>
                    </a:lnTo>
                    <a:lnTo>
                      <a:pt x="352" y="846"/>
                    </a:lnTo>
                    <a:lnTo>
                      <a:pt x="354" y="824"/>
                    </a:lnTo>
                    <a:lnTo>
                      <a:pt x="354" y="824"/>
                    </a:lnTo>
                    <a:lnTo>
                      <a:pt x="356" y="788"/>
                    </a:lnTo>
                    <a:lnTo>
                      <a:pt x="356" y="788"/>
                    </a:lnTo>
                    <a:lnTo>
                      <a:pt x="358" y="734"/>
                    </a:lnTo>
                    <a:lnTo>
                      <a:pt x="358" y="734"/>
                    </a:lnTo>
                    <a:lnTo>
                      <a:pt x="362" y="694"/>
                    </a:lnTo>
                    <a:lnTo>
                      <a:pt x="362" y="694"/>
                    </a:lnTo>
                    <a:lnTo>
                      <a:pt x="364" y="674"/>
                    </a:lnTo>
                    <a:lnTo>
                      <a:pt x="364" y="674"/>
                    </a:lnTo>
                    <a:lnTo>
                      <a:pt x="366" y="652"/>
                    </a:lnTo>
                    <a:lnTo>
                      <a:pt x="366" y="652"/>
                    </a:lnTo>
                    <a:lnTo>
                      <a:pt x="366" y="650"/>
                    </a:lnTo>
                    <a:lnTo>
                      <a:pt x="366" y="650"/>
                    </a:lnTo>
                    <a:lnTo>
                      <a:pt x="370" y="648"/>
                    </a:lnTo>
                    <a:lnTo>
                      <a:pt x="370" y="648"/>
                    </a:lnTo>
                    <a:lnTo>
                      <a:pt x="372" y="646"/>
                    </a:lnTo>
                    <a:lnTo>
                      <a:pt x="372" y="646"/>
                    </a:lnTo>
                    <a:lnTo>
                      <a:pt x="372" y="634"/>
                    </a:lnTo>
                    <a:lnTo>
                      <a:pt x="372" y="634"/>
                    </a:lnTo>
                    <a:lnTo>
                      <a:pt x="374" y="604"/>
                    </a:lnTo>
                    <a:lnTo>
                      <a:pt x="374" y="604"/>
                    </a:lnTo>
                    <a:lnTo>
                      <a:pt x="376" y="598"/>
                    </a:lnTo>
                    <a:lnTo>
                      <a:pt x="376" y="598"/>
                    </a:lnTo>
                    <a:lnTo>
                      <a:pt x="378" y="592"/>
                    </a:lnTo>
                    <a:lnTo>
                      <a:pt x="378" y="592"/>
                    </a:lnTo>
                    <a:lnTo>
                      <a:pt x="380" y="584"/>
                    </a:lnTo>
                    <a:lnTo>
                      <a:pt x="380" y="584"/>
                    </a:lnTo>
                    <a:lnTo>
                      <a:pt x="380" y="578"/>
                    </a:lnTo>
                    <a:lnTo>
                      <a:pt x="378" y="572"/>
                    </a:lnTo>
                    <a:lnTo>
                      <a:pt x="378" y="572"/>
                    </a:lnTo>
                    <a:lnTo>
                      <a:pt x="376" y="566"/>
                    </a:lnTo>
                    <a:lnTo>
                      <a:pt x="376" y="558"/>
                    </a:lnTo>
                    <a:lnTo>
                      <a:pt x="376" y="558"/>
                    </a:lnTo>
                    <a:lnTo>
                      <a:pt x="376" y="550"/>
                    </a:lnTo>
                    <a:lnTo>
                      <a:pt x="378" y="546"/>
                    </a:lnTo>
                    <a:lnTo>
                      <a:pt x="378" y="546"/>
                    </a:lnTo>
                    <a:lnTo>
                      <a:pt x="380" y="540"/>
                    </a:lnTo>
                    <a:lnTo>
                      <a:pt x="380" y="540"/>
                    </a:lnTo>
                    <a:lnTo>
                      <a:pt x="384" y="530"/>
                    </a:lnTo>
                    <a:lnTo>
                      <a:pt x="386" y="522"/>
                    </a:lnTo>
                    <a:lnTo>
                      <a:pt x="386" y="522"/>
                    </a:lnTo>
                    <a:lnTo>
                      <a:pt x="388" y="518"/>
                    </a:lnTo>
                    <a:lnTo>
                      <a:pt x="388" y="516"/>
                    </a:lnTo>
                    <a:lnTo>
                      <a:pt x="388" y="516"/>
                    </a:lnTo>
                    <a:lnTo>
                      <a:pt x="382" y="510"/>
                    </a:lnTo>
                    <a:lnTo>
                      <a:pt x="382" y="510"/>
                    </a:lnTo>
                    <a:lnTo>
                      <a:pt x="380" y="504"/>
                    </a:lnTo>
                    <a:lnTo>
                      <a:pt x="380" y="504"/>
                    </a:lnTo>
                    <a:lnTo>
                      <a:pt x="380" y="502"/>
                    </a:lnTo>
                    <a:lnTo>
                      <a:pt x="380" y="502"/>
                    </a:lnTo>
                    <a:lnTo>
                      <a:pt x="380" y="490"/>
                    </a:lnTo>
                    <a:lnTo>
                      <a:pt x="380" y="490"/>
                    </a:lnTo>
                    <a:lnTo>
                      <a:pt x="382" y="480"/>
                    </a:lnTo>
                    <a:lnTo>
                      <a:pt x="382" y="480"/>
                    </a:lnTo>
                    <a:lnTo>
                      <a:pt x="382" y="470"/>
                    </a:lnTo>
                    <a:lnTo>
                      <a:pt x="382" y="470"/>
                    </a:lnTo>
                    <a:lnTo>
                      <a:pt x="384" y="450"/>
                    </a:lnTo>
                    <a:lnTo>
                      <a:pt x="384" y="450"/>
                    </a:lnTo>
                    <a:lnTo>
                      <a:pt x="382" y="426"/>
                    </a:lnTo>
                    <a:lnTo>
                      <a:pt x="382" y="426"/>
                    </a:lnTo>
                    <a:lnTo>
                      <a:pt x="380" y="412"/>
                    </a:lnTo>
                    <a:lnTo>
                      <a:pt x="380" y="412"/>
                    </a:lnTo>
                    <a:lnTo>
                      <a:pt x="376" y="368"/>
                    </a:lnTo>
                    <a:lnTo>
                      <a:pt x="376" y="368"/>
                    </a:lnTo>
                    <a:lnTo>
                      <a:pt x="372" y="326"/>
                    </a:lnTo>
                    <a:lnTo>
                      <a:pt x="372" y="326"/>
                    </a:lnTo>
                    <a:lnTo>
                      <a:pt x="368" y="306"/>
                    </a:lnTo>
                    <a:lnTo>
                      <a:pt x="364" y="288"/>
                    </a:lnTo>
                    <a:lnTo>
                      <a:pt x="364" y="288"/>
                    </a:lnTo>
                    <a:lnTo>
                      <a:pt x="356" y="272"/>
                    </a:lnTo>
                    <a:lnTo>
                      <a:pt x="352" y="260"/>
                    </a:lnTo>
                    <a:lnTo>
                      <a:pt x="352" y="260"/>
                    </a:lnTo>
                    <a:lnTo>
                      <a:pt x="342" y="246"/>
                    </a:lnTo>
                    <a:lnTo>
                      <a:pt x="338" y="240"/>
                    </a:lnTo>
                    <a:lnTo>
                      <a:pt x="338" y="240"/>
                    </a:lnTo>
                    <a:lnTo>
                      <a:pt x="326" y="228"/>
                    </a:lnTo>
                    <a:lnTo>
                      <a:pt x="326" y="228"/>
                    </a:lnTo>
                    <a:lnTo>
                      <a:pt x="314" y="222"/>
                    </a:lnTo>
                    <a:lnTo>
                      <a:pt x="314" y="222"/>
                    </a:lnTo>
                    <a:lnTo>
                      <a:pt x="306" y="216"/>
                    </a:lnTo>
                    <a:lnTo>
                      <a:pt x="306" y="216"/>
                    </a:lnTo>
                    <a:lnTo>
                      <a:pt x="304" y="214"/>
                    </a:lnTo>
                    <a:lnTo>
                      <a:pt x="304" y="214"/>
                    </a:lnTo>
                    <a:lnTo>
                      <a:pt x="300" y="212"/>
                    </a:lnTo>
                    <a:lnTo>
                      <a:pt x="300" y="212"/>
                    </a:lnTo>
                    <a:lnTo>
                      <a:pt x="296" y="208"/>
                    </a:lnTo>
                    <a:lnTo>
                      <a:pt x="296" y="208"/>
                    </a:lnTo>
                    <a:lnTo>
                      <a:pt x="292" y="206"/>
                    </a:lnTo>
                    <a:lnTo>
                      <a:pt x="292" y="206"/>
                    </a:lnTo>
                    <a:lnTo>
                      <a:pt x="286" y="202"/>
                    </a:lnTo>
                    <a:lnTo>
                      <a:pt x="286" y="202"/>
                    </a:lnTo>
                    <a:lnTo>
                      <a:pt x="274" y="194"/>
                    </a:lnTo>
                    <a:lnTo>
                      <a:pt x="274" y="194"/>
                    </a:lnTo>
                    <a:lnTo>
                      <a:pt x="270" y="192"/>
                    </a:lnTo>
                    <a:lnTo>
                      <a:pt x="270" y="192"/>
                    </a:lnTo>
                    <a:lnTo>
                      <a:pt x="264" y="188"/>
                    </a:lnTo>
                    <a:lnTo>
                      <a:pt x="264" y="188"/>
                    </a:lnTo>
                    <a:lnTo>
                      <a:pt x="256" y="184"/>
                    </a:lnTo>
                    <a:lnTo>
                      <a:pt x="256" y="184"/>
                    </a:lnTo>
                    <a:lnTo>
                      <a:pt x="254" y="180"/>
                    </a:lnTo>
                    <a:lnTo>
                      <a:pt x="254" y="180"/>
                    </a:lnTo>
                    <a:lnTo>
                      <a:pt x="250" y="164"/>
                    </a:lnTo>
                    <a:lnTo>
                      <a:pt x="250" y="164"/>
                    </a:lnTo>
                    <a:lnTo>
                      <a:pt x="250" y="160"/>
                    </a:lnTo>
                    <a:lnTo>
                      <a:pt x="250" y="160"/>
                    </a:lnTo>
                    <a:lnTo>
                      <a:pt x="250" y="156"/>
                    </a:lnTo>
                    <a:lnTo>
                      <a:pt x="250" y="156"/>
                    </a:lnTo>
                    <a:lnTo>
                      <a:pt x="252" y="148"/>
                    </a:lnTo>
                    <a:lnTo>
                      <a:pt x="252" y="148"/>
                    </a:lnTo>
                    <a:lnTo>
                      <a:pt x="256" y="142"/>
                    </a:lnTo>
                    <a:lnTo>
                      <a:pt x="256" y="142"/>
                    </a:lnTo>
                    <a:lnTo>
                      <a:pt x="262" y="126"/>
                    </a:lnTo>
                    <a:lnTo>
                      <a:pt x="262" y="126"/>
                    </a:lnTo>
                    <a:lnTo>
                      <a:pt x="262" y="122"/>
                    </a:lnTo>
                    <a:lnTo>
                      <a:pt x="262" y="122"/>
                    </a:lnTo>
                    <a:lnTo>
                      <a:pt x="262" y="122"/>
                    </a:lnTo>
                    <a:lnTo>
                      <a:pt x="266" y="120"/>
                    </a:lnTo>
                    <a:lnTo>
                      <a:pt x="268" y="118"/>
                    </a:lnTo>
                    <a:lnTo>
                      <a:pt x="268" y="118"/>
                    </a:lnTo>
                    <a:lnTo>
                      <a:pt x="274" y="110"/>
                    </a:lnTo>
                    <a:lnTo>
                      <a:pt x="274" y="110"/>
                    </a:lnTo>
                    <a:lnTo>
                      <a:pt x="278" y="98"/>
                    </a:lnTo>
                    <a:lnTo>
                      <a:pt x="278" y="98"/>
                    </a:lnTo>
                    <a:lnTo>
                      <a:pt x="280" y="90"/>
                    </a:lnTo>
                    <a:lnTo>
                      <a:pt x="280" y="90"/>
                    </a:lnTo>
                    <a:lnTo>
                      <a:pt x="278" y="84"/>
                    </a:lnTo>
                    <a:lnTo>
                      <a:pt x="278" y="84"/>
                    </a:lnTo>
                    <a:lnTo>
                      <a:pt x="278" y="80"/>
                    </a:lnTo>
                    <a:lnTo>
                      <a:pt x="276" y="80"/>
                    </a:lnTo>
                    <a:lnTo>
                      <a:pt x="274" y="80"/>
                    </a:lnTo>
                    <a:lnTo>
                      <a:pt x="274" y="80"/>
                    </a:lnTo>
                    <a:lnTo>
                      <a:pt x="272" y="80"/>
                    </a:lnTo>
                    <a:lnTo>
                      <a:pt x="272" y="78"/>
                    </a:lnTo>
                    <a:lnTo>
                      <a:pt x="272" y="78"/>
                    </a:lnTo>
                    <a:lnTo>
                      <a:pt x="274" y="56"/>
                    </a:lnTo>
                    <a:lnTo>
                      <a:pt x="274" y="56"/>
                    </a:lnTo>
                    <a:lnTo>
                      <a:pt x="272" y="40"/>
                    </a:lnTo>
                    <a:lnTo>
                      <a:pt x="270" y="32"/>
                    </a:lnTo>
                    <a:lnTo>
                      <a:pt x="266" y="28"/>
                    </a:lnTo>
                    <a:lnTo>
                      <a:pt x="266" y="28"/>
                    </a:lnTo>
                    <a:lnTo>
                      <a:pt x="258" y="22"/>
                    </a:lnTo>
                    <a:lnTo>
                      <a:pt x="248" y="12"/>
                    </a:lnTo>
                    <a:lnTo>
                      <a:pt x="234" y="4"/>
                    </a:lnTo>
                    <a:lnTo>
                      <a:pt x="226" y="0"/>
                    </a:lnTo>
                    <a:lnTo>
                      <a:pt x="220" y="0"/>
                    </a:lnTo>
                    <a:lnTo>
                      <a:pt x="220" y="0"/>
                    </a:lnTo>
                    <a:lnTo>
                      <a:pt x="210" y="2"/>
                    </a:lnTo>
                    <a:lnTo>
                      <a:pt x="200" y="2"/>
                    </a:lnTo>
                    <a:lnTo>
                      <a:pt x="184" y="8"/>
                    </a:lnTo>
                    <a:lnTo>
                      <a:pt x="174" y="16"/>
                    </a:lnTo>
                    <a:lnTo>
                      <a:pt x="168" y="20"/>
                    </a:lnTo>
                    <a:lnTo>
                      <a:pt x="168" y="20"/>
                    </a:lnTo>
                    <a:lnTo>
                      <a:pt x="164" y="24"/>
                    </a:lnTo>
                    <a:lnTo>
                      <a:pt x="162" y="28"/>
                    </a:lnTo>
                    <a:lnTo>
                      <a:pt x="162" y="34"/>
                    </a:lnTo>
                    <a:lnTo>
                      <a:pt x="162" y="34"/>
                    </a:lnTo>
                    <a:lnTo>
                      <a:pt x="162" y="38"/>
                    </a:lnTo>
                    <a:lnTo>
                      <a:pt x="160" y="42"/>
                    </a:lnTo>
                    <a:lnTo>
                      <a:pt x="160" y="42"/>
                    </a:lnTo>
                    <a:lnTo>
                      <a:pt x="158" y="48"/>
                    </a:lnTo>
                    <a:lnTo>
                      <a:pt x="158" y="54"/>
                    </a:lnTo>
                    <a:lnTo>
                      <a:pt x="158" y="66"/>
                    </a:lnTo>
                    <a:lnTo>
                      <a:pt x="158" y="66"/>
                    </a:lnTo>
                    <a:lnTo>
                      <a:pt x="158" y="68"/>
                    </a:lnTo>
                    <a:lnTo>
                      <a:pt x="156" y="68"/>
                    </a:lnTo>
                    <a:lnTo>
                      <a:pt x="156" y="68"/>
                    </a:lnTo>
                    <a:lnTo>
                      <a:pt x="152" y="70"/>
                    </a:lnTo>
                    <a:lnTo>
                      <a:pt x="150" y="74"/>
                    </a:lnTo>
                    <a:lnTo>
                      <a:pt x="150" y="74"/>
                    </a:lnTo>
                    <a:lnTo>
                      <a:pt x="150" y="92"/>
                    </a:lnTo>
                    <a:lnTo>
                      <a:pt x="150" y="92"/>
                    </a:lnTo>
                    <a:lnTo>
                      <a:pt x="152" y="100"/>
                    </a:lnTo>
                    <a:lnTo>
                      <a:pt x="154" y="108"/>
                    </a:lnTo>
                    <a:lnTo>
                      <a:pt x="154" y="108"/>
                    </a:lnTo>
                    <a:lnTo>
                      <a:pt x="160" y="112"/>
                    </a:lnTo>
                    <a:lnTo>
                      <a:pt x="160" y="112"/>
                    </a:lnTo>
                    <a:lnTo>
                      <a:pt x="162" y="114"/>
                    </a:lnTo>
                    <a:lnTo>
                      <a:pt x="162" y="116"/>
                    </a:lnTo>
                    <a:lnTo>
                      <a:pt x="162" y="116"/>
                    </a:lnTo>
                    <a:lnTo>
                      <a:pt x="162" y="122"/>
                    </a:lnTo>
                    <a:lnTo>
                      <a:pt x="162" y="122"/>
                    </a:lnTo>
                    <a:lnTo>
                      <a:pt x="162" y="138"/>
                    </a:lnTo>
                    <a:lnTo>
                      <a:pt x="162" y="138"/>
                    </a:lnTo>
                    <a:lnTo>
                      <a:pt x="160" y="140"/>
                    </a:lnTo>
                    <a:lnTo>
                      <a:pt x="160" y="142"/>
                    </a:lnTo>
                    <a:lnTo>
                      <a:pt x="160" y="142"/>
                    </a:lnTo>
                    <a:lnTo>
                      <a:pt x="158" y="144"/>
                    </a:lnTo>
                    <a:lnTo>
                      <a:pt x="158" y="144"/>
                    </a:lnTo>
                    <a:lnTo>
                      <a:pt x="152" y="156"/>
                    </a:lnTo>
                    <a:lnTo>
                      <a:pt x="152" y="156"/>
                    </a:lnTo>
                    <a:lnTo>
                      <a:pt x="148" y="162"/>
                    </a:lnTo>
                    <a:lnTo>
                      <a:pt x="148" y="162"/>
                    </a:lnTo>
                    <a:lnTo>
                      <a:pt x="146" y="166"/>
                    </a:lnTo>
                    <a:lnTo>
                      <a:pt x="146" y="166"/>
                    </a:lnTo>
                    <a:lnTo>
                      <a:pt x="144" y="168"/>
                    </a:lnTo>
                    <a:lnTo>
                      <a:pt x="144" y="168"/>
                    </a:lnTo>
                    <a:lnTo>
                      <a:pt x="140" y="170"/>
                    </a:lnTo>
                    <a:lnTo>
                      <a:pt x="140" y="170"/>
                    </a:lnTo>
                    <a:lnTo>
                      <a:pt x="122" y="178"/>
                    </a:lnTo>
                    <a:lnTo>
                      <a:pt x="122" y="178"/>
                    </a:lnTo>
                    <a:lnTo>
                      <a:pt x="106" y="186"/>
                    </a:lnTo>
                    <a:lnTo>
                      <a:pt x="106" y="186"/>
                    </a:lnTo>
                    <a:lnTo>
                      <a:pt x="92" y="196"/>
                    </a:lnTo>
                    <a:lnTo>
                      <a:pt x="92" y="196"/>
                    </a:lnTo>
                    <a:lnTo>
                      <a:pt x="74" y="208"/>
                    </a:lnTo>
                    <a:lnTo>
                      <a:pt x="74" y="208"/>
                    </a:lnTo>
                    <a:lnTo>
                      <a:pt x="66" y="214"/>
                    </a:lnTo>
                    <a:lnTo>
                      <a:pt x="66" y="214"/>
                    </a:lnTo>
                    <a:lnTo>
                      <a:pt x="52" y="224"/>
                    </a:lnTo>
                    <a:lnTo>
                      <a:pt x="52" y="224"/>
                    </a:lnTo>
                    <a:lnTo>
                      <a:pt x="50" y="228"/>
                    </a:lnTo>
                    <a:lnTo>
                      <a:pt x="50" y="228"/>
                    </a:lnTo>
                    <a:lnTo>
                      <a:pt x="46" y="230"/>
                    </a:lnTo>
                    <a:lnTo>
                      <a:pt x="46" y="230"/>
                    </a:lnTo>
                    <a:lnTo>
                      <a:pt x="38" y="238"/>
                    </a:lnTo>
                    <a:lnTo>
                      <a:pt x="38" y="238"/>
                    </a:lnTo>
                    <a:lnTo>
                      <a:pt x="34" y="244"/>
                    </a:lnTo>
                    <a:lnTo>
                      <a:pt x="30" y="252"/>
                    </a:lnTo>
                    <a:lnTo>
                      <a:pt x="30" y="252"/>
                    </a:lnTo>
                    <a:lnTo>
                      <a:pt x="26" y="262"/>
                    </a:lnTo>
                    <a:lnTo>
                      <a:pt x="26" y="262"/>
                    </a:lnTo>
                    <a:lnTo>
                      <a:pt x="26" y="274"/>
                    </a:lnTo>
                    <a:lnTo>
                      <a:pt x="26" y="274"/>
                    </a:lnTo>
                    <a:lnTo>
                      <a:pt x="26" y="280"/>
                    </a:lnTo>
                    <a:lnTo>
                      <a:pt x="26" y="280"/>
                    </a:lnTo>
                    <a:lnTo>
                      <a:pt x="26" y="284"/>
                    </a:lnTo>
                    <a:lnTo>
                      <a:pt x="26" y="284"/>
                    </a:lnTo>
                    <a:lnTo>
                      <a:pt x="24" y="294"/>
                    </a:lnTo>
                    <a:lnTo>
                      <a:pt x="24" y="294"/>
                    </a:lnTo>
                    <a:lnTo>
                      <a:pt x="18" y="320"/>
                    </a:lnTo>
                    <a:lnTo>
                      <a:pt x="18" y="320"/>
                    </a:lnTo>
                    <a:lnTo>
                      <a:pt x="12" y="346"/>
                    </a:lnTo>
                    <a:lnTo>
                      <a:pt x="12" y="346"/>
                    </a:lnTo>
                    <a:lnTo>
                      <a:pt x="10" y="358"/>
                    </a:lnTo>
                    <a:lnTo>
                      <a:pt x="10" y="358"/>
                    </a:lnTo>
                    <a:lnTo>
                      <a:pt x="8" y="376"/>
                    </a:lnTo>
                    <a:lnTo>
                      <a:pt x="8" y="376"/>
                    </a:lnTo>
                    <a:lnTo>
                      <a:pt x="4" y="398"/>
                    </a:lnTo>
                    <a:lnTo>
                      <a:pt x="4" y="398"/>
                    </a:lnTo>
                    <a:lnTo>
                      <a:pt x="2" y="424"/>
                    </a:lnTo>
                    <a:lnTo>
                      <a:pt x="2" y="424"/>
                    </a:lnTo>
                    <a:lnTo>
                      <a:pt x="0" y="430"/>
                    </a:lnTo>
                    <a:lnTo>
                      <a:pt x="0" y="436"/>
                    </a:lnTo>
                    <a:lnTo>
                      <a:pt x="0" y="436"/>
                    </a:lnTo>
                    <a:lnTo>
                      <a:pt x="0" y="444"/>
                    </a:lnTo>
                    <a:lnTo>
                      <a:pt x="2" y="454"/>
                    </a:lnTo>
                    <a:lnTo>
                      <a:pt x="2" y="454"/>
                    </a:lnTo>
                    <a:lnTo>
                      <a:pt x="4" y="464"/>
                    </a:lnTo>
                    <a:lnTo>
                      <a:pt x="6" y="474"/>
                    </a:lnTo>
                    <a:lnTo>
                      <a:pt x="6" y="474"/>
                    </a:lnTo>
                    <a:lnTo>
                      <a:pt x="14" y="486"/>
                    </a:lnTo>
                    <a:lnTo>
                      <a:pt x="14" y="486"/>
                    </a:lnTo>
                    <a:lnTo>
                      <a:pt x="16" y="494"/>
                    </a:lnTo>
                    <a:lnTo>
                      <a:pt x="16" y="494"/>
                    </a:lnTo>
                    <a:lnTo>
                      <a:pt x="22" y="516"/>
                    </a:lnTo>
                    <a:lnTo>
                      <a:pt x="22" y="516"/>
                    </a:lnTo>
                    <a:lnTo>
                      <a:pt x="22" y="522"/>
                    </a:lnTo>
                    <a:lnTo>
                      <a:pt x="22" y="522"/>
                    </a:lnTo>
                    <a:lnTo>
                      <a:pt x="20" y="534"/>
                    </a:lnTo>
                    <a:lnTo>
                      <a:pt x="20" y="534"/>
                    </a:lnTo>
                    <a:lnTo>
                      <a:pt x="18" y="538"/>
                    </a:lnTo>
                    <a:lnTo>
                      <a:pt x="18" y="538"/>
                    </a:lnTo>
                    <a:lnTo>
                      <a:pt x="20" y="552"/>
                    </a:lnTo>
                    <a:lnTo>
                      <a:pt x="20" y="552"/>
                    </a:lnTo>
                    <a:lnTo>
                      <a:pt x="24" y="568"/>
                    </a:lnTo>
                    <a:lnTo>
                      <a:pt x="24" y="568"/>
                    </a:lnTo>
                    <a:lnTo>
                      <a:pt x="28" y="584"/>
                    </a:lnTo>
                    <a:lnTo>
                      <a:pt x="28" y="584"/>
                    </a:lnTo>
                    <a:lnTo>
                      <a:pt x="30" y="588"/>
                    </a:lnTo>
                    <a:lnTo>
                      <a:pt x="30" y="596"/>
                    </a:lnTo>
                    <a:lnTo>
                      <a:pt x="30" y="596"/>
                    </a:lnTo>
                    <a:lnTo>
                      <a:pt x="34" y="610"/>
                    </a:lnTo>
                    <a:lnTo>
                      <a:pt x="34" y="610"/>
                    </a:lnTo>
                    <a:lnTo>
                      <a:pt x="34" y="618"/>
                    </a:lnTo>
                    <a:lnTo>
                      <a:pt x="34" y="618"/>
                    </a:lnTo>
                    <a:lnTo>
                      <a:pt x="36" y="620"/>
                    </a:lnTo>
                    <a:lnTo>
                      <a:pt x="38" y="620"/>
                    </a:lnTo>
                    <a:lnTo>
                      <a:pt x="38" y="620"/>
                    </a:lnTo>
                    <a:lnTo>
                      <a:pt x="44" y="622"/>
                    </a:lnTo>
                    <a:lnTo>
                      <a:pt x="44" y="622"/>
                    </a:lnTo>
                    <a:lnTo>
                      <a:pt x="54" y="622"/>
                    </a:lnTo>
                    <a:lnTo>
                      <a:pt x="54" y="622"/>
                    </a:lnTo>
                    <a:lnTo>
                      <a:pt x="56" y="622"/>
                    </a:lnTo>
                    <a:lnTo>
                      <a:pt x="58" y="622"/>
                    </a:lnTo>
                    <a:lnTo>
                      <a:pt x="58" y="622"/>
                    </a:lnTo>
                    <a:lnTo>
                      <a:pt x="60" y="622"/>
                    </a:lnTo>
                    <a:lnTo>
                      <a:pt x="60" y="622"/>
                    </a:lnTo>
                    <a:lnTo>
                      <a:pt x="62" y="630"/>
                    </a:lnTo>
                    <a:lnTo>
                      <a:pt x="62" y="630"/>
                    </a:lnTo>
                    <a:lnTo>
                      <a:pt x="68" y="648"/>
                    </a:lnTo>
                    <a:lnTo>
                      <a:pt x="68" y="648"/>
                    </a:lnTo>
                    <a:lnTo>
                      <a:pt x="70" y="660"/>
                    </a:lnTo>
                    <a:lnTo>
                      <a:pt x="70" y="660"/>
                    </a:lnTo>
                    <a:lnTo>
                      <a:pt x="70" y="678"/>
                    </a:lnTo>
                    <a:lnTo>
                      <a:pt x="70" y="678"/>
                    </a:lnTo>
                    <a:lnTo>
                      <a:pt x="70" y="714"/>
                    </a:lnTo>
                    <a:lnTo>
                      <a:pt x="70" y="714"/>
                    </a:lnTo>
                    <a:lnTo>
                      <a:pt x="72" y="750"/>
                    </a:lnTo>
                    <a:lnTo>
                      <a:pt x="72" y="750"/>
                    </a:lnTo>
                    <a:lnTo>
                      <a:pt x="70" y="786"/>
                    </a:lnTo>
                    <a:lnTo>
                      <a:pt x="70" y="786"/>
                    </a:lnTo>
                    <a:lnTo>
                      <a:pt x="68" y="808"/>
                    </a:lnTo>
                    <a:lnTo>
                      <a:pt x="68" y="808"/>
                    </a:lnTo>
                    <a:lnTo>
                      <a:pt x="66" y="830"/>
                    </a:lnTo>
                    <a:lnTo>
                      <a:pt x="66" y="830"/>
                    </a:lnTo>
                    <a:lnTo>
                      <a:pt x="66" y="864"/>
                    </a:lnTo>
                    <a:lnTo>
                      <a:pt x="66" y="864"/>
                    </a:lnTo>
                    <a:lnTo>
                      <a:pt x="64" y="890"/>
                    </a:lnTo>
                    <a:lnTo>
                      <a:pt x="64" y="890"/>
                    </a:lnTo>
                    <a:lnTo>
                      <a:pt x="64" y="916"/>
                    </a:lnTo>
                    <a:lnTo>
                      <a:pt x="64" y="916"/>
                    </a:lnTo>
                    <a:lnTo>
                      <a:pt x="64" y="940"/>
                    </a:lnTo>
                    <a:lnTo>
                      <a:pt x="64" y="940"/>
                    </a:lnTo>
                    <a:lnTo>
                      <a:pt x="64" y="954"/>
                    </a:lnTo>
                    <a:lnTo>
                      <a:pt x="64" y="954"/>
                    </a:lnTo>
                    <a:lnTo>
                      <a:pt x="64" y="972"/>
                    </a:lnTo>
                    <a:lnTo>
                      <a:pt x="64" y="972"/>
                    </a:lnTo>
                    <a:lnTo>
                      <a:pt x="64" y="1010"/>
                    </a:lnTo>
                    <a:lnTo>
                      <a:pt x="64" y="1010"/>
                    </a:lnTo>
                    <a:lnTo>
                      <a:pt x="62" y="1040"/>
                    </a:lnTo>
                    <a:lnTo>
                      <a:pt x="62" y="1040"/>
                    </a:lnTo>
                    <a:lnTo>
                      <a:pt x="62" y="1066"/>
                    </a:lnTo>
                    <a:lnTo>
                      <a:pt x="62" y="1066"/>
                    </a:lnTo>
                    <a:lnTo>
                      <a:pt x="60" y="1088"/>
                    </a:lnTo>
                    <a:lnTo>
                      <a:pt x="60" y="1088"/>
                    </a:lnTo>
                    <a:lnTo>
                      <a:pt x="60" y="1114"/>
                    </a:lnTo>
                    <a:lnTo>
                      <a:pt x="60" y="1114"/>
                    </a:lnTo>
                    <a:lnTo>
                      <a:pt x="58" y="1138"/>
                    </a:lnTo>
                    <a:lnTo>
                      <a:pt x="58" y="1138"/>
                    </a:lnTo>
                    <a:lnTo>
                      <a:pt x="58" y="1152"/>
                    </a:lnTo>
                    <a:lnTo>
                      <a:pt x="58" y="1152"/>
                    </a:lnTo>
                    <a:lnTo>
                      <a:pt x="58" y="1160"/>
                    </a:lnTo>
                    <a:lnTo>
                      <a:pt x="58" y="1160"/>
                    </a:lnTo>
                    <a:lnTo>
                      <a:pt x="56" y="1166"/>
                    </a:lnTo>
                    <a:lnTo>
                      <a:pt x="56" y="1166"/>
                    </a:lnTo>
                    <a:lnTo>
                      <a:pt x="54" y="1178"/>
                    </a:lnTo>
                    <a:lnTo>
                      <a:pt x="54" y="1178"/>
                    </a:lnTo>
                    <a:lnTo>
                      <a:pt x="50" y="1198"/>
                    </a:lnTo>
                    <a:lnTo>
                      <a:pt x="50" y="1198"/>
                    </a:lnTo>
                    <a:lnTo>
                      <a:pt x="48" y="1210"/>
                    </a:lnTo>
                    <a:lnTo>
                      <a:pt x="48" y="1210"/>
                    </a:lnTo>
                    <a:lnTo>
                      <a:pt x="50" y="1216"/>
                    </a:lnTo>
                    <a:lnTo>
                      <a:pt x="54" y="1220"/>
                    </a:lnTo>
                    <a:lnTo>
                      <a:pt x="54" y="1220"/>
                    </a:lnTo>
                    <a:lnTo>
                      <a:pt x="56" y="1224"/>
                    </a:lnTo>
                    <a:lnTo>
                      <a:pt x="56" y="1224"/>
                    </a:lnTo>
                    <a:lnTo>
                      <a:pt x="60" y="1230"/>
                    </a:lnTo>
                    <a:lnTo>
                      <a:pt x="60" y="1230"/>
                    </a:lnTo>
                    <a:lnTo>
                      <a:pt x="60" y="1232"/>
                    </a:lnTo>
                    <a:lnTo>
                      <a:pt x="60" y="1234"/>
                    </a:lnTo>
                    <a:lnTo>
                      <a:pt x="60" y="1234"/>
                    </a:lnTo>
                    <a:lnTo>
                      <a:pt x="60" y="1240"/>
                    </a:lnTo>
                    <a:lnTo>
                      <a:pt x="60" y="1240"/>
                    </a:lnTo>
                    <a:lnTo>
                      <a:pt x="64" y="1254"/>
                    </a:lnTo>
                    <a:lnTo>
                      <a:pt x="64" y="1254"/>
                    </a:lnTo>
                    <a:lnTo>
                      <a:pt x="66" y="1256"/>
                    </a:lnTo>
                    <a:lnTo>
                      <a:pt x="68" y="1256"/>
                    </a:lnTo>
                    <a:lnTo>
                      <a:pt x="68" y="1256"/>
                    </a:lnTo>
                    <a:lnTo>
                      <a:pt x="70" y="1256"/>
                    </a:lnTo>
                    <a:lnTo>
                      <a:pt x="70" y="1258"/>
                    </a:lnTo>
                    <a:lnTo>
                      <a:pt x="70" y="1258"/>
                    </a:lnTo>
                    <a:lnTo>
                      <a:pt x="68" y="1272"/>
                    </a:lnTo>
                    <a:lnTo>
                      <a:pt x="68" y="1272"/>
                    </a:lnTo>
                    <a:lnTo>
                      <a:pt x="68" y="1274"/>
                    </a:lnTo>
                    <a:lnTo>
                      <a:pt x="70" y="1276"/>
                    </a:lnTo>
                    <a:lnTo>
                      <a:pt x="70" y="1276"/>
                    </a:lnTo>
                    <a:lnTo>
                      <a:pt x="70" y="1278"/>
                    </a:lnTo>
                    <a:lnTo>
                      <a:pt x="70" y="1278"/>
                    </a:lnTo>
                    <a:lnTo>
                      <a:pt x="66" y="1286"/>
                    </a:lnTo>
                    <a:lnTo>
                      <a:pt x="66" y="1286"/>
                    </a:lnTo>
                    <a:lnTo>
                      <a:pt x="66" y="1290"/>
                    </a:lnTo>
                    <a:lnTo>
                      <a:pt x="64" y="1292"/>
                    </a:lnTo>
                    <a:lnTo>
                      <a:pt x="64" y="1292"/>
                    </a:lnTo>
                    <a:lnTo>
                      <a:pt x="62" y="1296"/>
                    </a:lnTo>
                    <a:lnTo>
                      <a:pt x="64" y="1298"/>
                    </a:lnTo>
                    <a:lnTo>
                      <a:pt x="64" y="1298"/>
                    </a:lnTo>
                    <a:lnTo>
                      <a:pt x="64" y="1300"/>
                    </a:lnTo>
                    <a:lnTo>
                      <a:pt x="64" y="1300"/>
                    </a:lnTo>
                    <a:lnTo>
                      <a:pt x="64" y="1300"/>
                    </a:lnTo>
                    <a:lnTo>
                      <a:pt x="62" y="1304"/>
                    </a:lnTo>
                    <a:lnTo>
                      <a:pt x="62" y="1304"/>
                    </a:lnTo>
                    <a:lnTo>
                      <a:pt x="62" y="1308"/>
                    </a:lnTo>
                    <a:lnTo>
                      <a:pt x="62" y="1308"/>
                    </a:lnTo>
                    <a:lnTo>
                      <a:pt x="62" y="1310"/>
                    </a:lnTo>
                    <a:lnTo>
                      <a:pt x="64" y="1314"/>
                    </a:lnTo>
                    <a:lnTo>
                      <a:pt x="64" y="1314"/>
                    </a:lnTo>
                    <a:lnTo>
                      <a:pt x="68" y="1318"/>
                    </a:lnTo>
                    <a:lnTo>
                      <a:pt x="70" y="1322"/>
                    </a:lnTo>
                    <a:lnTo>
                      <a:pt x="70" y="1322"/>
                    </a:lnTo>
                    <a:lnTo>
                      <a:pt x="78" y="1322"/>
                    </a:lnTo>
                    <a:lnTo>
                      <a:pt x="78" y="1322"/>
                    </a:lnTo>
                    <a:lnTo>
                      <a:pt x="90" y="1322"/>
                    </a:lnTo>
                    <a:lnTo>
                      <a:pt x="90" y="1322"/>
                    </a:lnTo>
                    <a:lnTo>
                      <a:pt x="120" y="1318"/>
                    </a:lnTo>
                    <a:lnTo>
                      <a:pt x="120" y="1318"/>
                    </a:lnTo>
                    <a:lnTo>
                      <a:pt x="134" y="1316"/>
                    </a:lnTo>
                    <a:lnTo>
                      <a:pt x="134" y="1316"/>
                    </a:lnTo>
                    <a:lnTo>
                      <a:pt x="146" y="1314"/>
                    </a:lnTo>
                    <a:lnTo>
                      <a:pt x="146" y="1314"/>
                    </a:lnTo>
                    <a:lnTo>
                      <a:pt x="148" y="1314"/>
                    </a:lnTo>
                    <a:lnTo>
                      <a:pt x="148" y="1312"/>
                    </a:lnTo>
                    <a:lnTo>
                      <a:pt x="148" y="1312"/>
                    </a:lnTo>
                    <a:lnTo>
                      <a:pt x="150" y="1310"/>
                    </a:lnTo>
                    <a:lnTo>
                      <a:pt x="150" y="1306"/>
                    </a:lnTo>
                    <a:lnTo>
                      <a:pt x="150" y="1306"/>
                    </a:lnTo>
                    <a:lnTo>
                      <a:pt x="148" y="1300"/>
                    </a:lnTo>
                    <a:lnTo>
                      <a:pt x="148" y="1300"/>
                    </a:lnTo>
                    <a:lnTo>
                      <a:pt x="144" y="1298"/>
                    </a:lnTo>
                    <a:lnTo>
                      <a:pt x="144" y="1298"/>
                    </a:lnTo>
                    <a:lnTo>
                      <a:pt x="144" y="1296"/>
                    </a:lnTo>
                    <a:lnTo>
                      <a:pt x="144" y="1292"/>
                    </a:lnTo>
                    <a:lnTo>
                      <a:pt x="144" y="1292"/>
                    </a:lnTo>
                    <a:lnTo>
                      <a:pt x="144" y="1284"/>
                    </a:lnTo>
                    <a:lnTo>
                      <a:pt x="140" y="1278"/>
                    </a:lnTo>
                    <a:lnTo>
                      <a:pt x="140" y="1278"/>
                    </a:lnTo>
                    <a:lnTo>
                      <a:pt x="136" y="1270"/>
                    </a:lnTo>
                    <a:lnTo>
                      <a:pt x="136" y="1270"/>
                    </a:lnTo>
                    <a:lnTo>
                      <a:pt x="136" y="1264"/>
                    </a:lnTo>
                    <a:lnTo>
                      <a:pt x="136" y="1264"/>
                    </a:lnTo>
                    <a:lnTo>
                      <a:pt x="134" y="1258"/>
                    </a:lnTo>
                    <a:lnTo>
                      <a:pt x="134" y="1258"/>
                    </a:lnTo>
                    <a:lnTo>
                      <a:pt x="136" y="1256"/>
                    </a:lnTo>
                    <a:lnTo>
                      <a:pt x="136" y="1256"/>
                    </a:lnTo>
                    <a:lnTo>
                      <a:pt x="136" y="1256"/>
                    </a:lnTo>
                    <a:lnTo>
                      <a:pt x="138" y="1256"/>
                    </a:lnTo>
                    <a:lnTo>
                      <a:pt x="138" y="1256"/>
                    </a:lnTo>
                    <a:lnTo>
                      <a:pt x="142" y="1252"/>
                    </a:lnTo>
                    <a:lnTo>
                      <a:pt x="142" y="1252"/>
                    </a:lnTo>
                    <a:lnTo>
                      <a:pt x="144" y="1246"/>
                    </a:lnTo>
                    <a:lnTo>
                      <a:pt x="144" y="1246"/>
                    </a:lnTo>
                    <a:lnTo>
                      <a:pt x="148" y="1240"/>
                    </a:lnTo>
                    <a:lnTo>
                      <a:pt x="148" y="1240"/>
                    </a:lnTo>
                    <a:lnTo>
                      <a:pt x="148" y="1238"/>
                    </a:lnTo>
                    <a:lnTo>
                      <a:pt x="148" y="1238"/>
                    </a:lnTo>
                    <a:lnTo>
                      <a:pt x="148" y="1238"/>
                    </a:lnTo>
                    <a:lnTo>
                      <a:pt x="148" y="1236"/>
                    </a:lnTo>
                    <a:lnTo>
                      <a:pt x="150" y="1234"/>
                    </a:lnTo>
                    <a:lnTo>
                      <a:pt x="150" y="1234"/>
                    </a:lnTo>
                    <a:lnTo>
                      <a:pt x="156" y="1220"/>
                    </a:lnTo>
                    <a:lnTo>
                      <a:pt x="156" y="1220"/>
                    </a:lnTo>
                    <a:lnTo>
                      <a:pt x="158" y="1208"/>
                    </a:lnTo>
                    <a:lnTo>
                      <a:pt x="158" y="1208"/>
                    </a:lnTo>
                    <a:lnTo>
                      <a:pt x="160" y="1190"/>
                    </a:lnTo>
                    <a:lnTo>
                      <a:pt x="160" y="1190"/>
                    </a:lnTo>
                    <a:lnTo>
                      <a:pt x="160" y="1156"/>
                    </a:lnTo>
                    <a:lnTo>
                      <a:pt x="160" y="1156"/>
                    </a:lnTo>
                    <a:lnTo>
                      <a:pt x="162" y="1120"/>
                    </a:lnTo>
                    <a:lnTo>
                      <a:pt x="162" y="1120"/>
                    </a:lnTo>
                    <a:lnTo>
                      <a:pt x="166" y="1082"/>
                    </a:lnTo>
                    <a:lnTo>
                      <a:pt x="166" y="1082"/>
                    </a:lnTo>
                    <a:lnTo>
                      <a:pt x="168" y="1056"/>
                    </a:lnTo>
                    <a:lnTo>
                      <a:pt x="168" y="1056"/>
                    </a:lnTo>
                    <a:lnTo>
                      <a:pt x="170" y="1036"/>
                    </a:lnTo>
                    <a:lnTo>
                      <a:pt x="170" y="1036"/>
                    </a:lnTo>
                    <a:lnTo>
                      <a:pt x="174" y="1012"/>
                    </a:lnTo>
                    <a:lnTo>
                      <a:pt x="174" y="1012"/>
                    </a:lnTo>
                    <a:lnTo>
                      <a:pt x="176" y="982"/>
                    </a:lnTo>
                    <a:lnTo>
                      <a:pt x="176" y="982"/>
                    </a:lnTo>
                    <a:lnTo>
                      <a:pt x="180" y="956"/>
                    </a:lnTo>
                    <a:lnTo>
                      <a:pt x="180" y="956"/>
                    </a:lnTo>
                    <a:lnTo>
                      <a:pt x="184" y="930"/>
                    </a:lnTo>
                    <a:lnTo>
                      <a:pt x="184" y="930"/>
                    </a:lnTo>
                    <a:lnTo>
                      <a:pt x="186" y="922"/>
                    </a:lnTo>
                    <a:lnTo>
                      <a:pt x="186" y="922"/>
                    </a:lnTo>
                    <a:lnTo>
                      <a:pt x="190" y="908"/>
                    </a:lnTo>
                    <a:lnTo>
                      <a:pt x="190" y="908"/>
                    </a:lnTo>
                    <a:lnTo>
                      <a:pt x="192" y="902"/>
                    </a:lnTo>
                    <a:lnTo>
                      <a:pt x="192" y="902"/>
                    </a:lnTo>
                    <a:lnTo>
                      <a:pt x="194" y="894"/>
                    </a:lnTo>
                    <a:lnTo>
                      <a:pt x="194" y="894"/>
                    </a:lnTo>
                    <a:lnTo>
                      <a:pt x="196" y="886"/>
                    </a:lnTo>
                    <a:lnTo>
                      <a:pt x="196" y="886"/>
                    </a:lnTo>
                    <a:lnTo>
                      <a:pt x="196" y="882"/>
                    </a:lnTo>
                    <a:lnTo>
                      <a:pt x="196" y="882"/>
                    </a:lnTo>
                    <a:lnTo>
                      <a:pt x="198" y="878"/>
                    </a:lnTo>
                    <a:lnTo>
                      <a:pt x="198" y="878"/>
                    </a:lnTo>
                    <a:lnTo>
                      <a:pt x="200" y="870"/>
                    </a:lnTo>
                    <a:lnTo>
                      <a:pt x="200" y="870"/>
                    </a:lnTo>
                    <a:lnTo>
                      <a:pt x="200" y="870"/>
                    </a:lnTo>
                    <a:lnTo>
                      <a:pt x="200" y="872"/>
                    </a:lnTo>
                    <a:lnTo>
                      <a:pt x="200" y="872"/>
                    </a:lnTo>
                    <a:lnTo>
                      <a:pt x="202" y="886"/>
                    </a:lnTo>
                    <a:lnTo>
                      <a:pt x="202" y="886"/>
                    </a:lnTo>
                    <a:lnTo>
                      <a:pt x="204" y="906"/>
                    </a:lnTo>
                    <a:lnTo>
                      <a:pt x="204" y="906"/>
                    </a:lnTo>
                    <a:lnTo>
                      <a:pt x="204" y="916"/>
                    </a:lnTo>
                    <a:lnTo>
                      <a:pt x="204" y="916"/>
                    </a:lnTo>
                    <a:lnTo>
                      <a:pt x="204" y="932"/>
                    </a:lnTo>
                    <a:lnTo>
                      <a:pt x="204" y="932"/>
                    </a:lnTo>
                    <a:lnTo>
                      <a:pt x="204" y="946"/>
                    </a:lnTo>
                    <a:lnTo>
                      <a:pt x="204" y="946"/>
                    </a:lnTo>
                    <a:lnTo>
                      <a:pt x="208" y="958"/>
                    </a:lnTo>
                    <a:lnTo>
                      <a:pt x="208" y="958"/>
                    </a:lnTo>
                    <a:lnTo>
                      <a:pt x="208" y="964"/>
                    </a:lnTo>
                    <a:lnTo>
                      <a:pt x="208" y="964"/>
                    </a:lnTo>
                    <a:lnTo>
                      <a:pt x="208" y="972"/>
                    </a:lnTo>
                    <a:lnTo>
                      <a:pt x="208" y="972"/>
                    </a:lnTo>
                    <a:lnTo>
                      <a:pt x="208" y="982"/>
                    </a:lnTo>
                    <a:lnTo>
                      <a:pt x="208" y="982"/>
                    </a:lnTo>
                    <a:lnTo>
                      <a:pt x="208" y="990"/>
                    </a:lnTo>
                    <a:lnTo>
                      <a:pt x="208" y="990"/>
                    </a:lnTo>
                    <a:lnTo>
                      <a:pt x="208" y="1000"/>
                    </a:lnTo>
                    <a:lnTo>
                      <a:pt x="208" y="1000"/>
                    </a:lnTo>
                    <a:lnTo>
                      <a:pt x="208" y="1022"/>
                    </a:lnTo>
                    <a:lnTo>
                      <a:pt x="208" y="1022"/>
                    </a:lnTo>
                    <a:lnTo>
                      <a:pt x="208" y="1046"/>
                    </a:lnTo>
                    <a:lnTo>
                      <a:pt x="208" y="1046"/>
                    </a:lnTo>
                    <a:lnTo>
                      <a:pt x="210" y="1064"/>
                    </a:lnTo>
                    <a:lnTo>
                      <a:pt x="210" y="1064"/>
                    </a:lnTo>
                    <a:lnTo>
                      <a:pt x="210" y="1076"/>
                    </a:lnTo>
                    <a:lnTo>
                      <a:pt x="210" y="1076"/>
                    </a:lnTo>
                    <a:lnTo>
                      <a:pt x="210" y="1088"/>
                    </a:lnTo>
                    <a:lnTo>
                      <a:pt x="210" y="1088"/>
                    </a:lnTo>
                    <a:lnTo>
                      <a:pt x="210" y="1098"/>
                    </a:lnTo>
                    <a:lnTo>
                      <a:pt x="210" y="1098"/>
                    </a:lnTo>
                    <a:lnTo>
                      <a:pt x="212" y="1104"/>
                    </a:lnTo>
                    <a:lnTo>
                      <a:pt x="212" y="1104"/>
                    </a:lnTo>
                    <a:lnTo>
                      <a:pt x="210" y="1126"/>
                    </a:lnTo>
                    <a:lnTo>
                      <a:pt x="210" y="1126"/>
                    </a:lnTo>
                    <a:lnTo>
                      <a:pt x="212" y="1138"/>
                    </a:lnTo>
                    <a:lnTo>
                      <a:pt x="212" y="1138"/>
                    </a:lnTo>
                    <a:lnTo>
                      <a:pt x="210" y="1144"/>
                    </a:lnTo>
                    <a:lnTo>
                      <a:pt x="210" y="1144"/>
                    </a:lnTo>
                    <a:lnTo>
                      <a:pt x="210" y="1160"/>
                    </a:lnTo>
                    <a:lnTo>
                      <a:pt x="210" y="1160"/>
                    </a:lnTo>
                    <a:lnTo>
                      <a:pt x="208" y="1184"/>
                    </a:lnTo>
                    <a:lnTo>
                      <a:pt x="208" y="1184"/>
                    </a:lnTo>
                    <a:lnTo>
                      <a:pt x="208" y="1200"/>
                    </a:lnTo>
                    <a:lnTo>
                      <a:pt x="208" y="1200"/>
                    </a:lnTo>
                    <a:lnTo>
                      <a:pt x="210" y="1212"/>
                    </a:lnTo>
                    <a:lnTo>
                      <a:pt x="210" y="1212"/>
                    </a:lnTo>
                    <a:lnTo>
                      <a:pt x="208" y="1216"/>
                    </a:lnTo>
                    <a:lnTo>
                      <a:pt x="208" y="1216"/>
                    </a:lnTo>
                    <a:lnTo>
                      <a:pt x="208" y="1230"/>
                    </a:lnTo>
                    <a:lnTo>
                      <a:pt x="208" y="1230"/>
                    </a:lnTo>
                    <a:lnTo>
                      <a:pt x="208" y="1234"/>
                    </a:lnTo>
                    <a:lnTo>
                      <a:pt x="210" y="1236"/>
                    </a:lnTo>
                    <a:lnTo>
                      <a:pt x="210" y="1236"/>
                    </a:lnTo>
                    <a:lnTo>
                      <a:pt x="212" y="1236"/>
                    </a:lnTo>
                    <a:lnTo>
                      <a:pt x="212" y="1238"/>
                    </a:lnTo>
                    <a:lnTo>
                      <a:pt x="212" y="1238"/>
                    </a:lnTo>
                    <a:lnTo>
                      <a:pt x="212" y="1244"/>
                    </a:lnTo>
                    <a:lnTo>
                      <a:pt x="212" y="1244"/>
                    </a:lnTo>
                    <a:lnTo>
                      <a:pt x="212" y="1244"/>
                    </a:lnTo>
                    <a:lnTo>
                      <a:pt x="212" y="1244"/>
                    </a:lnTo>
                    <a:lnTo>
                      <a:pt x="212" y="1244"/>
                    </a:lnTo>
                    <a:lnTo>
                      <a:pt x="208" y="1246"/>
                    </a:lnTo>
                    <a:lnTo>
                      <a:pt x="208" y="1246"/>
                    </a:lnTo>
                    <a:lnTo>
                      <a:pt x="208" y="1248"/>
                    </a:lnTo>
                    <a:lnTo>
                      <a:pt x="208" y="1252"/>
                    </a:lnTo>
                    <a:lnTo>
                      <a:pt x="208" y="1252"/>
                    </a:lnTo>
                    <a:lnTo>
                      <a:pt x="208" y="1264"/>
                    </a:lnTo>
                    <a:lnTo>
                      <a:pt x="208" y="1264"/>
                    </a:lnTo>
                    <a:lnTo>
                      <a:pt x="206" y="1266"/>
                    </a:lnTo>
                    <a:lnTo>
                      <a:pt x="206" y="1270"/>
                    </a:lnTo>
                    <a:lnTo>
                      <a:pt x="206" y="1270"/>
                    </a:lnTo>
                    <a:lnTo>
                      <a:pt x="210" y="1272"/>
                    </a:lnTo>
                    <a:lnTo>
                      <a:pt x="216" y="1276"/>
                    </a:lnTo>
                    <a:lnTo>
                      <a:pt x="216" y="1276"/>
                    </a:lnTo>
                    <a:lnTo>
                      <a:pt x="230" y="1280"/>
                    </a:lnTo>
                    <a:lnTo>
                      <a:pt x="230" y="1280"/>
                    </a:lnTo>
                    <a:lnTo>
                      <a:pt x="246" y="1282"/>
                    </a:lnTo>
                    <a:lnTo>
                      <a:pt x="246" y="1282"/>
                    </a:lnTo>
                    <a:lnTo>
                      <a:pt x="250" y="1282"/>
                    </a:lnTo>
                    <a:lnTo>
                      <a:pt x="250" y="1282"/>
                    </a:lnTo>
                    <a:lnTo>
                      <a:pt x="260" y="1280"/>
                    </a:lnTo>
                    <a:lnTo>
                      <a:pt x="260" y="1280"/>
                    </a:lnTo>
                    <a:lnTo>
                      <a:pt x="264" y="1280"/>
                    </a:lnTo>
                    <a:lnTo>
                      <a:pt x="268" y="1280"/>
                    </a:lnTo>
                    <a:lnTo>
                      <a:pt x="268" y="1280"/>
                    </a:lnTo>
                    <a:lnTo>
                      <a:pt x="272" y="1286"/>
                    </a:lnTo>
                    <a:lnTo>
                      <a:pt x="272" y="1286"/>
                    </a:lnTo>
                    <a:lnTo>
                      <a:pt x="274" y="1290"/>
                    </a:lnTo>
                    <a:lnTo>
                      <a:pt x="274" y="1290"/>
                    </a:lnTo>
                    <a:lnTo>
                      <a:pt x="276" y="1290"/>
                    </a:lnTo>
                    <a:lnTo>
                      <a:pt x="276" y="1290"/>
                    </a:lnTo>
                    <a:lnTo>
                      <a:pt x="288" y="1292"/>
                    </a:lnTo>
                    <a:lnTo>
                      <a:pt x="288" y="1292"/>
                    </a:lnTo>
                    <a:lnTo>
                      <a:pt x="316" y="1292"/>
                    </a:lnTo>
                    <a:lnTo>
                      <a:pt x="316" y="1292"/>
                    </a:lnTo>
                    <a:lnTo>
                      <a:pt x="328" y="1292"/>
                    </a:lnTo>
                    <a:lnTo>
                      <a:pt x="342" y="1290"/>
                    </a:lnTo>
                    <a:lnTo>
                      <a:pt x="342" y="1290"/>
                    </a:lnTo>
                    <a:lnTo>
                      <a:pt x="360" y="1286"/>
                    </a:lnTo>
                    <a:lnTo>
                      <a:pt x="360" y="1286"/>
                    </a:lnTo>
                    <a:lnTo>
                      <a:pt x="374" y="1284"/>
                    </a:lnTo>
                    <a:lnTo>
                      <a:pt x="374" y="128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805"/>
              <p:cNvSpPr>
                <a:spLocks noEditPoints="1"/>
              </p:cNvSpPr>
              <p:nvPr/>
            </p:nvSpPr>
            <p:spPr bwMode="auto">
              <a:xfrm>
                <a:off x="3747693" y="4015239"/>
                <a:ext cx="47201" cy="91049"/>
              </a:xfrm>
              <a:custGeom>
                <a:avLst/>
                <a:gdLst>
                  <a:gd name="T0" fmla="*/ 20 w 32"/>
                  <a:gd name="T1" fmla="*/ 62 h 64"/>
                  <a:gd name="T2" fmla="*/ 18 w 32"/>
                  <a:gd name="T3" fmla="*/ 64 h 64"/>
                  <a:gd name="T4" fmla="*/ 16 w 32"/>
                  <a:gd name="T5" fmla="*/ 64 h 64"/>
                  <a:gd name="T6" fmla="*/ 14 w 32"/>
                  <a:gd name="T7" fmla="*/ 62 h 64"/>
                  <a:gd name="T8" fmla="*/ 14 w 32"/>
                  <a:gd name="T9" fmla="*/ 58 h 64"/>
                  <a:gd name="T10" fmla="*/ 2 w 32"/>
                  <a:gd name="T11" fmla="*/ 56 h 64"/>
                  <a:gd name="T12" fmla="*/ 2 w 32"/>
                  <a:gd name="T13" fmla="*/ 54 h 64"/>
                  <a:gd name="T14" fmla="*/ 4 w 32"/>
                  <a:gd name="T15" fmla="*/ 46 h 64"/>
                  <a:gd name="T16" fmla="*/ 6 w 32"/>
                  <a:gd name="T17" fmla="*/ 46 h 64"/>
                  <a:gd name="T18" fmla="*/ 14 w 32"/>
                  <a:gd name="T19" fmla="*/ 50 h 64"/>
                  <a:gd name="T20" fmla="*/ 12 w 32"/>
                  <a:gd name="T21" fmla="*/ 34 h 64"/>
                  <a:gd name="T22" fmla="*/ 6 w 32"/>
                  <a:gd name="T23" fmla="*/ 30 h 64"/>
                  <a:gd name="T24" fmla="*/ 0 w 32"/>
                  <a:gd name="T25" fmla="*/ 20 h 64"/>
                  <a:gd name="T26" fmla="*/ 2 w 32"/>
                  <a:gd name="T27" fmla="*/ 16 h 64"/>
                  <a:gd name="T28" fmla="*/ 4 w 32"/>
                  <a:gd name="T29" fmla="*/ 12 h 64"/>
                  <a:gd name="T30" fmla="*/ 14 w 32"/>
                  <a:gd name="T31" fmla="*/ 6 h 64"/>
                  <a:gd name="T32" fmla="*/ 14 w 32"/>
                  <a:gd name="T33" fmla="*/ 2 h 64"/>
                  <a:gd name="T34" fmla="*/ 16 w 32"/>
                  <a:gd name="T35" fmla="*/ 0 h 64"/>
                  <a:gd name="T36" fmla="*/ 18 w 32"/>
                  <a:gd name="T37" fmla="*/ 0 h 64"/>
                  <a:gd name="T38" fmla="*/ 20 w 32"/>
                  <a:gd name="T39" fmla="*/ 2 h 64"/>
                  <a:gd name="T40" fmla="*/ 20 w 32"/>
                  <a:gd name="T41" fmla="*/ 6 h 64"/>
                  <a:gd name="T42" fmla="*/ 30 w 32"/>
                  <a:gd name="T43" fmla="*/ 8 h 64"/>
                  <a:gd name="T44" fmla="*/ 30 w 32"/>
                  <a:gd name="T45" fmla="*/ 10 h 64"/>
                  <a:gd name="T46" fmla="*/ 28 w 32"/>
                  <a:gd name="T47" fmla="*/ 16 h 64"/>
                  <a:gd name="T48" fmla="*/ 28 w 32"/>
                  <a:gd name="T49" fmla="*/ 16 h 64"/>
                  <a:gd name="T50" fmla="*/ 26 w 32"/>
                  <a:gd name="T51" fmla="*/ 16 h 64"/>
                  <a:gd name="T52" fmla="*/ 20 w 32"/>
                  <a:gd name="T53" fmla="*/ 28 h 64"/>
                  <a:gd name="T54" fmla="*/ 20 w 32"/>
                  <a:gd name="T55" fmla="*/ 28 h 64"/>
                  <a:gd name="T56" fmla="*/ 32 w 32"/>
                  <a:gd name="T57" fmla="*/ 38 h 64"/>
                  <a:gd name="T58" fmla="*/ 32 w 32"/>
                  <a:gd name="T59" fmla="*/ 44 h 64"/>
                  <a:gd name="T60" fmla="*/ 28 w 32"/>
                  <a:gd name="T61" fmla="*/ 54 h 64"/>
                  <a:gd name="T62" fmla="*/ 20 w 32"/>
                  <a:gd name="T63" fmla="*/ 58 h 64"/>
                  <a:gd name="T64" fmla="*/ 14 w 32"/>
                  <a:gd name="T65" fmla="*/ 14 h 64"/>
                  <a:gd name="T66" fmla="*/ 12 w 32"/>
                  <a:gd name="T67" fmla="*/ 16 h 64"/>
                  <a:gd name="T68" fmla="*/ 10 w 32"/>
                  <a:gd name="T69" fmla="*/ 20 h 64"/>
                  <a:gd name="T70" fmla="*/ 12 w 32"/>
                  <a:gd name="T71" fmla="*/ 24 h 64"/>
                  <a:gd name="T72" fmla="*/ 14 w 32"/>
                  <a:gd name="T73" fmla="*/ 14 h 64"/>
                  <a:gd name="T74" fmla="*/ 18 w 32"/>
                  <a:gd name="T75" fmla="*/ 50 h 64"/>
                  <a:gd name="T76" fmla="*/ 22 w 32"/>
                  <a:gd name="T77" fmla="*/ 46 h 64"/>
                  <a:gd name="T78" fmla="*/ 24 w 32"/>
                  <a:gd name="T79" fmla="*/ 44 h 64"/>
                  <a:gd name="T80" fmla="*/ 22 w 32"/>
                  <a:gd name="T81" fmla="*/ 38 h 64"/>
                  <a:gd name="T82" fmla="*/ 18 w 32"/>
                  <a:gd name="T8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64">
                    <a:moveTo>
                      <a:pt x="20" y="62"/>
                    </a:moveTo>
                    <a:lnTo>
                      <a:pt x="20" y="62"/>
                    </a:lnTo>
                    <a:lnTo>
                      <a:pt x="18" y="62"/>
                    </a:lnTo>
                    <a:lnTo>
                      <a:pt x="18" y="64"/>
                    </a:lnTo>
                    <a:lnTo>
                      <a:pt x="16" y="64"/>
                    </a:lnTo>
                    <a:lnTo>
                      <a:pt x="16" y="64"/>
                    </a:lnTo>
                    <a:lnTo>
                      <a:pt x="14" y="62"/>
                    </a:lnTo>
                    <a:lnTo>
                      <a:pt x="14" y="62"/>
                    </a:lnTo>
                    <a:lnTo>
                      <a:pt x="14" y="58"/>
                    </a:lnTo>
                    <a:lnTo>
                      <a:pt x="14" y="58"/>
                    </a:lnTo>
                    <a:lnTo>
                      <a:pt x="6" y="58"/>
                    </a:lnTo>
                    <a:lnTo>
                      <a:pt x="2" y="56"/>
                    </a:lnTo>
                    <a:lnTo>
                      <a:pt x="2" y="54"/>
                    </a:lnTo>
                    <a:lnTo>
                      <a:pt x="2" y="54"/>
                    </a:lnTo>
                    <a:lnTo>
                      <a:pt x="4" y="48"/>
                    </a:lnTo>
                    <a:lnTo>
                      <a:pt x="4" y="46"/>
                    </a:lnTo>
                    <a:lnTo>
                      <a:pt x="6" y="46"/>
                    </a:lnTo>
                    <a:lnTo>
                      <a:pt x="6" y="46"/>
                    </a:lnTo>
                    <a:lnTo>
                      <a:pt x="8" y="48"/>
                    </a:lnTo>
                    <a:lnTo>
                      <a:pt x="14" y="50"/>
                    </a:lnTo>
                    <a:lnTo>
                      <a:pt x="14" y="36"/>
                    </a:lnTo>
                    <a:lnTo>
                      <a:pt x="12" y="34"/>
                    </a:lnTo>
                    <a:lnTo>
                      <a:pt x="12" y="34"/>
                    </a:lnTo>
                    <a:lnTo>
                      <a:pt x="6" y="30"/>
                    </a:lnTo>
                    <a:lnTo>
                      <a:pt x="2" y="26"/>
                    </a:lnTo>
                    <a:lnTo>
                      <a:pt x="0" y="20"/>
                    </a:lnTo>
                    <a:lnTo>
                      <a:pt x="0" y="20"/>
                    </a:lnTo>
                    <a:lnTo>
                      <a:pt x="2" y="16"/>
                    </a:lnTo>
                    <a:lnTo>
                      <a:pt x="4" y="12"/>
                    </a:lnTo>
                    <a:lnTo>
                      <a:pt x="4" y="12"/>
                    </a:lnTo>
                    <a:lnTo>
                      <a:pt x="8" y="8"/>
                    </a:lnTo>
                    <a:lnTo>
                      <a:pt x="14" y="6"/>
                    </a:lnTo>
                    <a:lnTo>
                      <a:pt x="14" y="2"/>
                    </a:lnTo>
                    <a:lnTo>
                      <a:pt x="14" y="2"/>
                    </a:lnTo>
                    <a:lnTo>
                      <a:pt x="14" y="2"/>
                    </a:lnTo>
                    <a:lnTo>
                      <a:pt x="16" y="0"/>
                    </a:lnTo>
                    <a:lnTo>
                      <a:pt x="18" y="0"/>
                    </a:lnTo>
                    <a:lnTo>
                      <a:pt x="18" y="0"/>
                    </a:lnTo>
                    <a:lnTo>
                      <a:pt x="18" y="2"/>
                    </a:lnTo>
                    <a:lnTo>
                      <a:pt x="20" y="2"/>
                    </a:lnTo>
                    <a:lnTo>
                      <a:pt x="20" y="6"/>
                    </a:lnTo>
                    <a:lnTo>
                      <a:pt x="20" y="6"/>
                    </a:lnTo>
                    <a:lnTo>
                      <a:pt x="26" y="8"/>
                    </a:lnTo>
                    <a:lnTo>
                      <a:pt x="30" y="8"/>
                    </a:lnTo>
                    <a:lnTo>
                      <a:pt x="30" y="8"/>
                    </a:lnTo>
                    <a:lnTo>
                      <a:pt x="30" y="10"/>
                    </a:lnTo>
                    <a:lnTo>
                      <a:pt x="30" y="12"/>
                    </a:lnTo>
                    <a:lnTo>
                      <a:pt x="28" y="16"/>
                    </a:lnTo>
                    <a:lnTo>
                      <a:pt x="28" y="16"/>
                    </a:lnTo>
                    <a:lnTo>
                      <a:pt x="28" y="16"/>
                    </a:lnTo>
                    <a:lnTo>
                      <a:pt x="26" y="16"/>
                    </a:lnTo>
                    <a:lnTo>
                      <a:pt x="26" y="16"/>
                    </a:lnTo>
                    <a:lnTo>
                      <a:pt x="20" y="14"/>
                    </a:lnTo>
                    <a:lnTo>
                      <a:pt x="20" y="28"/>
                    </a:lnTo>
                    <a:lnTo>
                      <a:pt x="20" y="28"/>
                    </a:lnTo>
                    <a:lnTo>
                      <a:pt x="20" y="28"/>
                    </a:lnTo>
                    <a:lnTo>
                      <a:pt x="28" y="34"/>
                    </a:lnTo>
                    <a:lnTo>
                      <a:pt x="32" y="38"/>
                    </a:lnTo>
                    <a:lnTo>
                      <a:pt x="32" y="44"/>
                    </a:lnTo>
                    <a:lnTo>
                      <a:pt x="32" y="44"/>
                    </a:lnTo>
                    <a:lnTo>
                      <a:pt x="32" y="48"/>
                    </a:lnTo>
                    <a:lnTo>
                      <a:pt x="28" y="54"/>
                    </a:lnTo>
                    <a:lnTo>
                      <a:pt x="24" y="56"/>
                    </a:lnTo>
                    <a:lnTo>
                      <a:pt x="20" y="58"/>
                    </a:lnTo>
                    <a:lnTo>
                      <a:pt x="20" y="62"/>
                    </a:lnTo>
                    <a:close/>
                    <a:moveTo>
                      <a:pt x="14" y="14"/>
                    </a:moveTo>
                    <a:lnTo>
                      <a:pt x="14" y="14"/>
                    </a:lnTo>
                    <a:lnTo>
                      <a:pt x="12" y="16"/>
                    </a:lnTo>
                    <a:lnTo>
                      <a:pt x="12" y="16"/>
                    </a:lnTo>
                    <a:lnTo>
                      <a:pt x="10" y="20"/>
                    </a:lnTo>
                    <a:lnTo>
                      <a:pt x="10" y="20"/>
                    </a:lnTo>
                    <a:lnTo>
                      <a:pt x="12" y="24"/>
                    </a:lnTo>
                    <a:lnTo>
                      <a:pt x="14" y="26"/>
                    </a:lnTo>
                    <a:lnTo>
                      <a:pt x="14" y="14"/>
                    </a:lnTo>
                    <a:close/>
                    <a:moveTo>
                      <a:pt x="18" y="50"/>
                    </a:moveTo>
                    <a:lnTo>
                      <a:pt x="18" y="50"/>
                    </a:lnTo>
                    <a:lnTo>
                      <a:pt x="22" y="48"/>
                    </a:lnTo>
                    <a:lnTo>
                      <a:pt x="22" y="46"/>
                    </a:lnTo>
                    <a:lnTo>
                      <a:pt x="24" y="44"/>
                    </a:lnTo>
                    <a:lnTo>
                      <a:pt x="24" y="44"/>
                    </a:lnTo>
                    <a:lnTo>
                      <a:pt x="24" y="40"/>
                    </a:lnTo>
                    <a:lnTo>
                      <a:pt x="22" y="38"/>
                    </a:lnTo>
                    <a:lnTo>
                      <a:pt x="18" y="36"/>
                    </a:lnTo>
                    <a:lnTo>
                      <a:pt x="18" y="36"/>
                    </a:lnTo>
                    <a:lnTo>
                      <a:pt x="1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2" name="TextBox 331"/>
              <p:cNvSpPr txBox="1"/>
              <p:nvPr/>
            </p:nvSpPr>
            <p:spPr>
              <a:xfrm>
                <a:off x="3262512" y="1956742"/>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600" b="1" i="1" kern="0" dirty="0">
                    <a:solidFill>
                      <a:schemeClr val="bg2"/>
                    </a:solidFill>
                    <a:latin typeface="+mj-lt"/>
                    <a:cs typeface="Arial" charset="0"/>
                  </a:rPr>
                  <a:t>Criminals</a:t>
                </a:r>
                <a:endParaRPr lang="fr-FR" sz="1600" b="1" i="1" kern="0" dirty="0">
                  <a:solidFill>
                    <a:schemeClr val="bg2"/>
                  </a:solidFill>
                  <a:latin typeface="+mj-lt"/>
                  <a:cs typeface="Arial" charset="0"/>
                </a:endParaRPr>
              </a:p>
            </p:txBody>
          </p:sp>
          <p:sp>
            <p:nvSpPr>
              <p:cNvPr id="333" name="TextBox 332"/>
              <p:cNvSpPr txBox="1"/>
              <p:nvPr/>
            </p:nvSpPr>
            <p:spPr>
              <a:xfrm>
                <a:off x="1870593" y="2313503"/>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050" kern="0" dirty="0">
                    <a:solidFill>
                      <a:schemeClr val="bg1"/>
                    </a:solidFill>
                    <a:latin typeface="+mj-lt"/>
                    <a:cs typeface="Arial" charset="0"/>
                  </a:rPr>
                  <a:t>Hacktivists use computer network exploitation to further their political and social cause.</a:t>
                </a:r>
                <a:endParaRPr lang="fr-FR" sz="1050" kern="0" dirty="0">
                  <a:solidFill>
                    <a:schemeClr val="bg1"/>
                  </a:solidFill>
                  <a:latin typeface="+mj-lt"/>
                  <a:cs typeface="Arial" charset="0"/>
                </a:endParaRPr>
              </a:p>
            </p:txBody>
          </p:sp>
          <p:sp>
            <p:nvSpPr>
              <p:cNvPr id="334" name="TextBox 333"/>
              <p:cNvSpPr txBox="1"/>
              <p:nvPr/>
            </p:nvSpPr>
            <p:spPr>
              <a:xfrm>
                <a:off x="3299840" y="2313503"/>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050" kern="0" dirty="0">
                    <a:solidFill>
                      <a:schemeClr val="bg1"/>
                    </a:solidFill>
                    <a:latin typeface="+mj-lt"/>
                    <a:cs typeface="Arial" charset="0"/>
                  </a:rPr>
                  <a:t>Individuals and sophisticated criminal enterprises steal personal information and extort victims for financial gain.</a:t>
                </a:r>
                <a:endParaRPr lang="fr-FR" sz="1050" kern="0" dirty="0">
                  <a:solidFill>
                    <a:schemeClr val="bg1"/>
                  </a:solidFill>
                  <a:latin typeface="+mj-lt"/>
                  <a:cs typeface="Arial" charset="0"/>
                </a:endParaRPr>
              </a:p>
            </p:txBody>
          </p:sp>
          <p:sp>
            <p:nvSpPr>
              <p:cNvPr id="335" name="TextBox 334"/>
              <p:cNvSpPr txBox="1"/>
              <p:nvPr/>
            </p:nvSpPr>
            <p:spPr>
              <a:xfrm>
                <a:off x="4735034" y="2309351"/>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050" kern="0" dirty="0">
                    <a:solidFill>
                      <a:schemeClr val="bg1"/>
                    </a:solidFill>
                    <a:latin typeface="+mj-lt"/>
                    <a:cs typeface="Arial" charset="0"/>
                  </a:rPr>
                  <a:t>Trusted insiders steal proprietary information for personal, financial, and ideological reasons.</a:t>
                </a:r>
                <a:endParaRPr lang="fr-FR" sz="1050" kern="0" dirty="0">
                  <a:solidFill>
                    <a:schemeClr val="bg1"/>
                  </a:solidFill>
                  <a:latin typeface="+mj-lt"/>
                  <a:cs typeface="Arial" charset="0"/>
                </a:endParaRPr>
              </a:p>
            </p:txBody>
          </p:sp>
          <p:sp>
            <p:nvSpPr>
              <p:cNvPr id="336" name="TextBox 335"/>
              <p:cNvSpPr txBox="1"/>
              <p:nvPr/>
            </p:nvSpPr>
            <p:spPr>
              <a:xfrm>
                <a:off x="6120807" y="2289966"/>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050" kern="0" dirty="0">
                    <a:solidFill>
                      <a:schemeClr val="bg1"/>
                    </a:solidFill>
                    <a:latin typeface="+mj-lt"/>
                    <a:cs typeface="Arial" charset="0"/>
                  </a:rPr>
                  <a:t>Nation-state actors conduct computer intrusions to steal sensitive state secrets and proprietary information from private companies.</a:t>
                </a:r>
                <a:endParaRPr lang="fr-FR" sz="1050" kern="0" dirty="0">
                  <a:solidFill>
                    <a:schemeClr val="bg1"/>
                  </a:solidFill>
                  <a:latin typeface="+mj-lt"/>
                  <a:cs typeface="Arial" charset="0"/>
                </a:endParaRPr>
              </a:p>
            </p:txBody>
          </p:sp>
          <p:sp>
            <p:nvSpPr>
              <p:cNvPr id="337" name="TextBox 336"/>
              <p:cNvSpPr txBox="1"/>
              <p:nvPr/>
            </p:nvSpPr>
            <p:spPr>
              <a:xfrm>
                <a:off x="7544778" y="2285496"/>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050" kern="0" dirty="0">
                    <a:solidFill>
                      <a:schemeClr val="bg1"/>
                    </a:solidFill>
                    <a:latin typeface="+mj-lt"/>
                    <a:cs typeface="Arial" charset="0"/>
                  </a:rPr>
                  <a:t>Terrorist groups sabotage computer systems that operate our critical infrastructure, such as electric grids and water systems.</a:t>
                </a:r>
                <a:endParaRPr lang="fr-FR" sz="1050" kern="0" dirty="0">
                  <a:solidFill>
                    <a:schemeClr val="bg1"/>
                  </a:solidFill>
                  <a:latin typeface="+mj-lt"/>
                  <a:cs typeface="Arial" charset="0"/>
                </a:endParaRPr>
              </a:p>
            </p:txBody>
          </p:sp>
          <p:sp>
            <p:nvSpPr>
              <p:cNvPr id="338" name="TextBox 337"/>
              <p:cNvSpPr txBox="1"/>
              <p:nvPr/>
            </p:nvSpPr>
            <p:spPr>
              <a:xfrm>
                <a:off x="9005556" y="2289966"/>
                <a:ext cx="1163032" cy="1023247"/>
              </a:xfrm>
              <a:prstGeom prst="rect">
                <a:avLst/>
              </a:prstGeom>
              <a:noFill/>
            </p:spPr>
            <p:txBody>
              <a:bodyPr wrap="square" lIns="0" tIns="0" rIns="0" bIns="0" rtlCol="0">
                <a:noAutofit/>
              </a:bodyPr>
              <a:lstStyle/>
              <a:p>
                <a:pPr defTabSz="724251" eaLnBrk="0" hangingPunct="0">
                  <a:spcAft>
                    <a:spcPts val="181"/>
                  </a:spcAft>
                  <a:defRPr/>
                </a:pPr>
                <a:r>
                  <a:rPr lang="en-US" sz="1050" kern="0" dirty="0">
                    <a:solidFill>
                      <a:schemeClr val="bg1"/>
                    </a:solidFill>
                    <a:latin typeface="+mj-lt"/>
                    <a:cs typeface="Arial" charset="0"/>
                  </a:rPr>
                  <a:t>Nation-state actors sabotage military, communications, and critical infrastructure systems to gain advantage in the event of a conflict.</a:t>
                </a:r>
                <a:endParaRPr lang="fr-FR" sz="1050" kern="0" dirty="0">
                  <a:solidFill>
                    <a:schemeClr val="bg1"/>
                  </a:solidFill>
                  <a:latin typeface="+mj-lt"/>
                  <a:cs typeface="Arial" charset="0"/>
                </a:endParaRPr>
              </a:p>
            </p:txBody>
          </p:sp>
          <p:cxnSp>
            <p:nvCxnSpPr>
              <p:cNvPr id="339" name="Straight Connector 338"/>
              <p:cNvCxnSpPr/>
              <p:nvPr/>
            </p:nvCxnSpPr>
            <p:spPr>
              <a:xfrm>
                <a:off x="1711325" y="5263398"/>
                <a:ext cx="8585200" cy="3927"/>
              </a:xfrm>
              <a:prstGeom prst="line">
                <a:avLst/>
              </a:prstGeom>
              <a:ln>
                <a:solidFill>
                  <a:srgbClr val="968C6D"/>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3719033" y="4038025"/>
              <a:ext cx="440716" cy="612053"/>
              <a:chOff x="3882527" y="3776910"/>
              <a:chExt cx="269875" cy="376626"/>
            </a:xfrm>
          </p:grpSpPr>
          <p:sp>
            <p:nvSpPr>
              <p:cNvPr id="159" name="Freeform 212"/>
              <p:cNvSpPr>
                <a:spLocks noEditPoints="1"/>
              </p:cNvSpPr>
              <p:nvPr/>
            </p:nvSpPr>
            <p:spPr bwMode="auto">
              <a:xfrm>
                <a:off x="3882527" y="3864611"/>
                <a:ext cx="269875" cy="288925"/>
              </a:xfrm>
              <a:custGeom>
                <a:avLst/>
                <a:gdLst>
                  <a:gd name="T0" fmla="*/ 23 w 170"/>
                  <a:gd name="T1" fmla="*/ 26 h 182"/>
                  <a:gd name="T2" fmla="*/ 1 w 170"/>
                  <a:gd name="T3" fmla="*/ 80 h 182"/>
                  <a:gd name="T4" fmla="*/ 1 w 170"/>
                  <a:gd name="T5" fmla="*/ 122 h 182"/>
                  <a:gd name="T6" fmla="*/ 16 w 170"/>
                  <a:gd name="T7" fmla="*/ 152 h 182"/>
                  <a:gd name="T8" fmla="*/ 70 w 170"/>
                  <a:gd name="T9" fmla="*/ 181 h 182"/>
                  <a:gd name="T10" fmla="*/ 121 w 170"/>
                  <a:gd name="T11" fmla="*/ 174 h 182"/>
                  <a:gd name="T12" fmla="*/ 164 w 170"/>
                  <a:gd name="T13" fmla="*/ 129 h 182"/>
                  <a:gd name="T14" fmla="*/ 168 w 170"/>
                  <a:gd name="T15" fmla="*/ 89 h 182"/>
                  <a:gd name="T16" fmla="*/ 155 w 170"/>
                  <a:gd name="T17" fmla="*/ 54 h 182"/>
                  <a:gd name="T18" fmla="*/ 115 w 170"/>
                  <a:gd name="T19" fmla="*/ 14 h 182"/>
                  <a:gd name="T20" fmla="*/ 131 w 170"/>
                  <a:gd name="T21" fmla="*/ 119 h 182"/>
                  <a:gd name="T22" fmla="*/ 124 w 170"/>
                  <a:gd name="T23" fmla="*/ 132 h 182"/>
                  <a:gd name="T24" fmla="*/ 101 w 170"/>
                  <a:gd name="T25" fmla="*/ 146 h 182"/>
                  <a:gd name="T26" fmla="*/ 102 w 170"/>
                  <a:gd name="T27" fmla="*/ 158 h 182"/>
                  <a:gd name="T28" fmla="*/ 96 w 170"/>
                  <a:gd name="T29" fmla="*/ 161 h 182"/>
                  <a:gd name="T30" fmla="*/ 89 w 170"/>
                  <a:gd name="T31" fmla="*/ 149 h 182"/>
                  <a:gd name="T32" fmla="*/ 66 w 170"/>
                  <a:gd name="T33" fmla="*/ 151 h 182"/>
                  <a:gd name="T34" fmla="*/ 56 w 170"/>
                  <a:gd name="T35" fmla="*/ 148 h 182"/>
                  <a:gd name="T36" fmla="*/ 50 w 170"/>
                  <a:gd name="T37" fmla="*/ 139 h 182"/>
                  <a:gd name="T38" fmla="*/ 56 w 170"/>
                  <a:gd name="T39" fmla="*/ 133 h 182"/>
                  <a:gd name="T40" fmla="*/ 70 w 170"/>
                  <a:gd name="T41" fmla="*/ 133 h 182"/>
                  <a:gd name="T42" fmla="*/ 93 w 170"/>
                  <a:gd name="T43" fmla="*/ 132 h 182"/>
                  <a:gd name="T44" fmla="*/ 106 w 170"/>
                  <a:gd name="T45" fmla="*/ 125 h 182"/>
                  <a:gd name="T46" fmla="*/ 111 w 170"/>
                  <a:gd name="T47" fmla="*/ 116 h 182"/>
                  <a:gd name="T48" fmla="*/ 105 w 170"/>
                  <a:gd name="T49" fmla="*/ 106 h 182"/>
                  <a:gd name="T50" fmla="*/ 96 w 170"/>
                  <a:gd name="T51" fmla="*/ 105 h 182"/>
                  <a:gd name="T52" fmla="*/ 69 w 170"/>
                  <a:gd name="T53" fmla="*/ 105 h 182"/>
                  <a:gd name="T54" fmla="*/ 49 w 170"/>
                  <a:gd name="T55" fmla="*/ 102 h 182"/>
                  <a:gd name="T56" fmla="*/ 39 w 170"/>
                  <a:gd name="T57" fmla="*/ 92 h 182"/>
                  <a:gd name="T58" fmla="*/ 36 w 170"/>
                  <a:gd name="T59" fmla="*/ 73 h 182"/>
                  <a:gd name="T60" fmla="*/ 43 w 170"/>
                  <a:gd name="T61" fmla="*/ 63 h 182"/>
                  <a:gd name="T62" fmla="*/ 63 w 170"/>
                  <a:gd name="T63" fmla="*/ 50 h 182"/>
                  <a:gd name="T64" fmla="*/ 62 w 170"/>
                  <a:gd name="T65" fmla="*/ 37 h 182"/>
                  <a:gd name="T66" fmla="*/ 67 w 170"/>
                  <a:gd name="T67" fmla="*/ 34 h 182"/>
                  <a:gd name="T68" fmla="*/ 75 w 170"/>
                  <a:gd name="T69" fmla="*/ 47 h 182"/>
                  <a:gd name="T70" fmla="*/ 99 w 170"/>
                  <a:gd name="T71" fmla="*/ 46 h 182"/>
                  <a:gd name="T72" fmla="*/ 106 w 170"/>
                  <a:gd name="T73" fmla="*/ 50 h 182"/>
                  <a:gd name="T74" fmla="*/ 111 w 170"/>
                  <a:gd name="T75" fmla="*/ 57 h 182"/>
                  <a:gd name="T76" fmla="*/ 105 w 170"/>
                  <a:gd name="T77" fmla="*/ 62 h 182"/>
                  <a:gd name="T78" fmla="*/ 101 w 170"/>
                  <a:gd name="T79" fmla="*/ 62 h 182"/>
                  <a:gd name="T80" fmla="*/ 83 w 170"/>
                  <a:gd name="T81" fmla="*/ 62 h 182"/>
                  <a:gd name="T82" fmla="*/ 67 w 170"/>
                  <a:gd name="T83" fmla="*/ 66 h 182"/>
                  <a:gd name="T84" fmla="*/ 57 w 170"/>
                  <a:gd name="T85" fmla="*/ 75 h 182"/>
                  <a:gd name="T86" fmla="*/ 60 w 170"/>
                  <a:gd name="T87" fmla="*/ 85 h 182"/>
                  <a:gd name="T88" fmla="*/ 73 w 170"/>
                  <a:gd name="T89" fmla="*/ 87 h 182"/>
                  <a:gd name="T90" fmla="*/ 93 w 170"/>
                  <a:gd name="T91" fmla="*/ 87 h 182"/>
                  <a:gd name="T92" fmla="*/ 113 w 170"/>
                  <a:gd name="T93" fmla="*/ 89 h 182"/>
                  <a:gd name="T94" fmla="*/ 131 w 170"/>
                  <a:gd name="T95" fmla="*/ 105 h 182"/>
                  <a:gd name="T96" fmla="*/ 131 w 170"/>
                  <a:gd name="T97" fmla="*/ 11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182">
                    <a:moveTo>
                      <a:pt x="90" y="0"/>
                    </a:moveTo>
                    <a:lnTo>
                      <a:pt x="30" y="16"/>
                    </a:lnTo>
                    <a:lnTo>
                      <a:pt x="30" y="16"/>
                    </a:lnTo>
                    <a:lnTo>
                      <a:pt x="23" y="26"/>
                    </a:lnTo>
                    <a:lnTo>
                      <a:pt x="16" y="39"/>
                    </a:lnTo>
                    <a:lnTo>
                      <a:pt x="10" y="52"/>
                    </a:lnTo>
                    <a:lnTo>
                      <a:pt x="4" y="66"/>
                    </a:lnTo>
                    <a:lnTo>
                      <a:pt x="1" y="80"/>
                    </a:lnTo>
                    <a:lnTo>
                      <a:pt x="0" y="95"/>
                    </a:lnTo>
                    <a:lnTo>
                      <a:pt x="0" y="109"/>
                    </a:lnTo>
                    <a:lnTo>
                      <a:pt x="1" y="122"/>
                    </a:lnTo>
                    <a:lnTo>
                      <a:pt x="1" y="122"/>
                    </a:lnTo>
                    <a:lnTo>
                      <a:pt x="4" y="131"/>
                    </a:lnTo>
                    <a:lnTo>
                      <a:pt x="7" y="138"/>
                    </a:lnTo>
                    <a:lnTo>
                      <a:pt x="11" y="145"/>
                    </a:lnTo>
                    <a:lnTo>
                      <a:pt x="16" y="152"/>
                    </a:lnTo>
                    <a:lnTo>
                      <a:pt x="27" y="164"/>
                    </a:lnTo>
                    <a:lnTo>
                      <a:pt x="40" y="172"/>
                    </a:lnTo>
                    <a:lnTo>
                      <a:pt x="55" y="178"/>
                    </a:lnTo>
                    <a:lnTo>
                      <a:pt x="70" y="181"/>
                    </a:lnTo>
                    <a:lnTo>
                      <a:pt x="88" y="182"/>
                    </a:lnTo>
                    <a:lnTo>
                      <a:pt x="103" y="179"/>
                    </a:lnTo>
                    <a:lnTo>
                      <a:pt x="103" y="179"/>
                    </a:lnTo>
                    <a:lnTo>
                      <a:pt x="121" y="174"/>
                    </a:lnTo>
                    <a:lnTo>
                      <a:pt x="135" y="165"/>
                    </a:lnTo>
                    <a:lnTo>
                      <a:pt x="147" y="155"/>
                    </a:lnTo>
                    <a:lnTo>
                      <a:pt x="157" y="144"/>
                    </a:lnTo>
                    <a:lnTo>
                      <a:pt x="164" y="129"/>
                    </a:lnTo>
                    <a:lnTo>
                      <a:pt x="168" y="113"/>
                    </a:lnTo>
                    <a:lnTo>
                      <a:pt x="170" y="106"/>
                    </a:lnTo>
                    <a:lnTo>
                      <a:pt x="170" y="98"/>
                    </a:lnTo>
                    <a:lnTo>
                      <a:pt x="168" y="89"/>
                    </a:lnTo>
                    <a:lnTo>
                      <a:pt x="167" y="79"/>
                    </a:lnTo>
                    <a:lnTo>
                      <a:pt x="167" y="79"/>
                    </a:lnTo>
                    <a:lnTo>
                      <a:pt x="162" y="67"/>
                    </a:lnTo>
                    <a:lnTo>
                      <a:pt x="155" y="54"/>
                    </a:lnTo>
                    <a:lnTo>
                      <a:pt x="147" y="43"/>
                    </a:lnTo>
                    <a:lnTo>
                      <a:pt x="136" y="33"/>
                    </a:lnTo>
                    <a:lnTo>
                      <a:pt x="126" y="23"/>
                    </a:lnTo>
                    <a:lnTo>
                      <a:pt x="115" y="14"/>
                    </a:lnTo>
                    <a:lnTo>
                      <a:pt x="102" y="6"/>
                    </a:lnTo>
                    <a:lnTo>
                      <a:pt x="90" y="0"/>
                    </a:lnTo>
                    <a:lnTo>
                      <a:pt x="90" y="0"/>
                    </a:lnTo>
                    <a:close/>
                    <a:moveTo>
                      <a:pt x="131" y="119"/>
                    </a:moveTo>
                    <a:lnTo>
                      <a:pt x="131" y="119"/>
                    </a:lnTo>
                    <a:lnTo>
                      <a:pt x="128" y="126"/>
                    </a:lnTo>
                    <a:lnTo>
                      <a:pt x="124" y="132"/>
                    </a:lnTo>
                    <a:lnTo>
                      <a:pt x="124" y="132"/>
                    </a:lnTo>
                    <a:lnTo>
                      <a:pt x="119" y="138"/>
                    </a:lnTo>
                    <a:lnTo>
                      <a:pt x="112" y="142"/>
                    </a:lnTo>
                    <a:lnTo>
                      <a:pt x="112" y="142"/>
                    </a:lnTo>
                    <a:lnTo>
                      <a:pt x="101" y="146"/>
                    </a:lnTo>
                    <a:lnTo>
                      <a:pt x="103" y="152"/>
                    </a:lnTo>
                    <a:lnTo>
                      <a:pt x="103" y="152"/>
                    </a:lnTo>
                    <a:lnTo>
                      <a:pt x="103" y="155"/>
                    </a:lnTo>
                    <a:lnTo>
                      <a:pt x="102" y="158"/>
                    </a:lnTo>
                    <a:lnTo>
                      <a:pt x="101" y="159"/>
                    </a:lnTo>
                    <a:lnTo>
                      <a:pt x="98" y="161"/>
                    </a:lnTo>
                    <a:lnTo>
                      <a:pt x="98" y="161"/>
                    </a:lnTo>
                    <a:lnTo>
                      <a:pt x="96" y="161"/>
                    </a:lnTo>
                    <a:lnTo>
                      <a:pt x="93" y="159"/>
                    </a:lnTo>
                    <a:lnTo>
                      <a:pt x="92" y="158"/>
                    </a:lnTo>
                    <a:lnTo>
                      <a:pt x="90" y="156"/>
                    </a:lnTo>
                    <a:lnTo>
                      <a:pt x="89" y="149"/>
                    </a:lnTo>
                    <a:lnTo>
                      <a:pt x="89" y="149"/>
                    </a:lnTo>
                    <a:lnTo>
                      <a:pt x="79" y="151"/>
                    </a:lnTo>
                    <a:lnTo>
                      <a:pt x="79" y="151"/>
                    </a:lnTo>
                    <a:lnTo>
                      <a:pt x="66" y="151"/>
                    </a:lnTo>
                    <a:lnTo>
                      <a:pt x="66" y="151"/>
                    </a:lnTo>
                    <a:lnTo>
                      <a:pt x="60" y="149"/>
                    </a:lnTo>
                    <a:lnTo>
                      <a:pt x="56" y="148"/>
                    </a:lnTo>
                    <a:lnTo>
                      <a:pt x="56" y="148"/>
                    </a:lnTo>
                    <a:lnTo>
                      <a:pt x="53" y="145"/>
                    </a:lnTo>
                    <a:lnTo>
                      <a:pt x="50" y="141"/>
                    </a:lnTo>
                    <a:lnTo>
                      <a:pt x="50" y="141"/>
                    </a:lnTo>
                    <a:lnTo>
                      <a:pt x="50" y="139"/>
                    </a:lnTo>
                    <a:lnTo>
                      <a:pt x="52" y="136"/>
                    </a:lnTo>
                    <a:lnTo>
                      <a:pt x="52" y="136"/>
                    </a:lnTo>
                    <a:lnTo>
                      <a:pt x="53" y="135"/>
                    </a:lnTo>
                    <a:lnTo>
                      <a:pt x="56" y="133"/>
                    </a:lnTo>
                    <a:lnTo>
                      <a:pt x="56" y="133"/>
                    </a:lnTo>
                    <a:lnTo>
                      <a:pt x="62" y="133"/>
                    </a:lnTo>
                    <a:lnTo>
                      <a:pt x="62" y="133"/>
                    </a:lnTo>
                    <a:lnTo>
                      <a:pt x="70" y="133"/>
                    </a:lnTo>
                    <a:lnTo>
                      <a:pt x="70" y="133"/>
                    </a:lnTo>
                    <a:lnTo>
                      <a:pt x="82" y="135"/>
                    </a:lnTo>
                    <a:lnTo>
                      <a:pt x="82" y="135"/>
                    </a:lnTo>
                    <a:lnTo>
                      <a:pt x="93" y="132"/>
                    </a:lnTo>
                    <a:lnTo>
                      <a:pt x="93" y="132"/>
                    </a:lnTo>
                    <a:lnTo>
                      <a:pt x="101" y="129"/>
                    </a:lnTo>
                    <a:lnTo>
                      <a:pt x="101" y="129"/>
                    </a:lnTo>
                    <a:lnTo>
                      <a:pt x="106" y="125"/>
                    </a:lnTo>
                    <a:lnTo>
                      <a:pt x="106" y="125"/>
                    </a:lnTo>
                    <a:lnTo>
                      <a:pt x="111" y="119"/>
                    </a:lnTo>
                    <a:lnTo>
                      <a:pt x="111" y="119"/>
                    </a:lnTo>
                    <a:lnTo>
                      <a:pt x="111" y="116"/>
                    </a:lnTo>
                    <a:lnTo>
                      <a:pt x="111" y="113"/>
                    </a:lnTo>
                    <a:lnTo>
                      <a:pt x="111" y="113"/>
                    </a:lnTo>
                    <a:lnTo>
                      <a:pt x="109" y="109"/>
                    </a:lnTo>
                    <a:lnTo>
                      <a:pt x="105" y="106"/>
                    </a:lnTo>
                    <a:lnTo>
                      <a:pt x="105" y="106"/>
                    </a:lnTo>
                    <a:lnTo>
                      <a:pt x="101" y="105"/>
                    </a:lnTo>
                    <a:lnTo>
                      <a:pt x="96" y="105"/>
                    </a:lnTo>
                    <a:lnTo>
                      <a:pt x="96" y="105"/>
                    </a:lnTo>
                    <a:lnTo>
                      <a:pt x="82" y="105"/>
                    </a:lnTo>
                    <a:lnTo>
                      <a:pt x="82" y="105"/>
                    </a:lnTo>
                    <a:lnTo>
                      <a:pt x="69" y="105"/>
                    </a:lnTo>
                    <a:lnTo>
                      <a:pt x="69" y="105"/>
                    </a:lnTo>
                    <a:lnTo>
                      <a:pt x="57" y="105"/>
                    </a:lnTo>
                    <a:lnTo>
                      <a:pt x="57" y="105"/>
                    </a:lnTo>
                    <a:lnTo>
                      <a:pt x="49" y="102"/>
                    </a:lnTo>
                    <a:lnTo>
                      <a:pt x="49" y="102"/>
                    </a:lnTo>
                    <a:lnTo>
                      <a:pt x="44" y="99"/>
                    </a:lnTo>
                    <a:lnTo>
                      <a:pt x="42" y="96"/>
                    </a:lnTo>
                    <a:lnTo>
                      <a:pt x="42" y="96"/>
                    </a:lnTo>
                    <a:lnTo>
                      <a:pt x="39" y="92"/>
                    </a:lnTo>
                    <a:lnTo>
                      <a:pt x="36" y="86"/>
                    </a:lnTo>
                    <a:lnTo>
                      <a:pt x="36" y="86"/>
                    </a:lnTo>
                    <a:lnTo>
                      <a:pt x="36" y="80"/>
                    </a:lnTo>
                    <a:lnTo>
                      <a:pt x="36" y="73"/>
                    </a:lnTo>
                    <a:lnTo>
                      <a:pt x="36" y="73"/>
                    </a:lnTo>
                    <a:lnTo>
                      <a:pt x="39" y="67"/>
                    </a:lnTo>
                    <a:lnTo>
                      <a:pt x="43" y="63"/>
                    </a:lnTo>
                    <a:lnTo>
                      <a:pt x="43" y="63"/>
                    </a:lnTo>
                    <a:lnTo>
                      <a:pt x="47" y="59"/>
                    </a:lnTo>
                    <a:lnTo>
                      <a:pt x="55" y="54"/>
                    </a:lnTo>
                    <a:lnTo>
                      <a:pt x="55" y="54"/>
                    </a:lnTo>
                    <a:lnTo>
                      <a:pt x="63" y="50"/>
                    </a:lnTo>
                    <a:lnTo>
                      <a:pt x="60" y="42"/>
                    </a:lnTo>
                    <a:lnTo>
                      <a:pt x="60" y="42"/>
                    </a:lnTo>
                    <a:lnTo>
                      <a:pt x="60" y="39"/>
                    </a:lnTo>
                    <a:lnTo>
                      <a:pt x="62" y="37"/>
                    </a:lnTo>
                    <a:lnTo>
                      <a:pt x="63" y="34"/>
                    </a:lnTo>
                    <a:lnTo>
                      <a:pt x="65" y="34"/>
                    </a:lnTo>
                    <a:lnTo>
                      <a:pt x="65" y="34"/>
                    </a:lnTo>
                    <a:lnTo>
                      <a:pt x="67" y="34"/>
                    </a:lnTo>
                    <a:lnTo>
                      <a:pt x="70" y="34"/>
                    </a:lnTo>
                    <a:lnTo>
                      <a:pt x="72" y="36"/>
                    </a:lnTo>
                    <a:lnTo>
                      <a:pt x="73" y="39"/>
                    </a:lnTo>
                    <a:lnTo>
                      <a:pt x="75" y="47"/>
                    </a:lnTo>
                    <a:lnTo>
                      <a:pt x="75" y="47"/>
                    </a:lnTo>
                    <a:lnTo>
                      <a:pt x="86" y="46"/>
                    </a:lnTo>
                    <a:lnTo>
                      <a:pt x="86" y="46"/>
                    </a:lnTo>
                    <a:lnTo>
                      <a:pt x="99" y="46"/>
                    </a:lnTo>
                    <a:lnTo>
                      <a:pt x="99" y="46"/>
                    </a:lnTo>
                    <a:lnTo>
                      <a:pt x="103" y="47"/>
                    </a:lnTo>
                    <a:lnTo>
                      <a:pt x="106" y="50"/>
                    </a:lnTo>
                    <a:lnTo>
                      <a:pt x="106" y="50"/>
                    </a:lnTo>
                    <a:lnTo>
                      <a:pt x="109" y="52"/>
                    </a:lnTo>
                    <a:lnTo>
                      <a:pt x="111" y="54"/>
                    </a:lnTo>
                    <a:lnTo>
                      <a:pt x="111" y="54"/>
                    </a:lnTo>
                    <a:lnTo>
                      <a:pt x="111" y="57"/>
                    </a:lnTo>
                    <a:lnTo>
                      <a:pt x="109" y="59"/>
                    </a:lnTo>
                    <a:lnTo>
                      <a:pt x="109" y="59"/>
                    </a:lnTo>
                    <a:lnTo>
                      <a:pt x="108" y="62"/>
                    </a:lnTo>
                    <a:lnTo>
                      <a:pt x="105" y="62"/>
                    </a:lnTo>
                    <a:lnTo>
                      <a:pt x="105" y="62"/>
                    </a:lnTo>
                    <a:lnTo>
                      <a:pt x="102" y="63"/>
                    </a:lnTo>
                    <a:lnTo>
                      <a:pt x="102" y="63"/>
                    </a:lnTo>
                    <a:lnTo>
                      <a:pt x="101" y="62"/>
                    </a:lnTo>
                    <a:lnTo>
                      <a:pt x="101" y="62"/>
                    </a:lnTo>
                    <a:lnTo>
                      <a:pt x="89" y="62"/>
                    </a:lnTo>
                    <a:lnTo>
                      <a:pt x="89" y="62"/>
                    </a:lnTo>
                    <a:lnTo>
                      <a:pt x="83" y="62"/>
                    </a:lnTo>
                    <a:lnTo>
                      <a:pt x="75" y="63"/>
                    </a:lnTo>
                    <a:lnTo>
                      <a:pt x="75" y="63"/>
                    </a:lnTo>
                    <a:lnTo>
                      <a:pt x="67" y="66"/>
                    </a:lnTo>
                    <a:lnTo>
                      <a:pt x="67" y="66"/>
                    </a:lnTo>
                    <a:lnTo>
                      <a:pt x="60" y="70"/>
                    </a:lnTo>
                    <a:lnTo>
                      <a:pt x="60" y="70"/>
                    </a:lnTo>
                    <a:lnTo>
                      <a:pt x="57" y="75"/>
                    </a:lnTo>
                    <a:lnTo>
                      <a:pt x="57" y="75"/>
                    </a:lnTo>
                    <a:lnTo>
                      <a:pt x="57" y="80"/>
                    </a:lnTo>
                    <a:lnTo>
                      <a:pt x="57" y="80"/>
                    </a:lnTo>
                    <a:lnTo>
                      <a:pt x="59" y="82"/>
                    </a:lnTo>
                    <a:lnTo>
                      <a:pt x="60" y="85"/>
                    </a:lnTo>
                    <a:lnTo>
                      <a:pt x="60" y="85"/>
                    </a:lnTo>
                    <a:lnTo>
                      <a:pt x="66" y="86"/>
                    </a:lnTo>
                    <a:lnTo>
                      <a:pt x="66" y="86"/>
                    </a:lnTo>
                    <a:lnTo>
                      <a:pt x="73" y="87"/>
                    </a:lnTo>
                    <a:lnTo>
                      <a:pt x="73" y="87"/>
                    </a:lnTo>
                    <a:lnTo>
                      <a:pt x="83" y="87"/>
                    </a:lnTo>
                    <a:lnTo>
                      <a:pt x="83" y="87"/>
                    </a:lnTo>
                    <a:lnTo>
                      <a:pt x="93" y="87"/>
                    </a:lnTo>
                    <a:lnTo>
                      <a:pt x="93" y="87"/>
                    </a:lnTo>
                    <a:lnTo>
                      <a:pt x="105" y="87"/>
                    </a:lnTo>
                    <a:lnTo>
                      <a:pt x="105" y="87"/>
                    </a:lnTo>
                    <a:lnTo>
                      <a:pt x="113" y="89"/>
                    </a:lnTo>
                    <a:lnTo>
                      <a:pt x="122" y="92"/>
                    </a:lnTo>
                    <a:lnTo>
                      <a:pt x="122" y="92"/>
                    </a:lnTo>
                    <a:lnTo>
                      <a:pt x="128" y="98"/>
                    </a:lnTo>
                    <a:lnTo>
                      <a:pt x="131" y="105"/>
                    </a:lnTo>
                    <a:lnTo>
                      <a:pt x="131" y="105"/>
                    </a:lnTo>
                    <a:lnTo>
                      <a:pt x="132" y="112"/>
                    </a:lnTo>
                    <a:lnTo>
                      <a:pt x="131" y="119"/>
                    </a:lnTo>
                    <a:lnTo>
                      <a:pt x="131"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160" name="Freeform 213"/>
              <p:cNvSpPr>
                <a:spLocks/>
              </p:cNvSpPr>
              <p:nvPr/>
            </p:nvSpPr>
            <p:spPr bwMode="auto">
              <a:xfrm>
                <a:off x="3882527" y="3776910"/>
                <a:ext cx="119063" cy="93663"/>
              </a:xfrm>
              <a:custGeom>
                <a:avLst/>
                <a:gdLst>
                  <a:gd name="T0" fmla="*/ 21 w 75"/>
                  <a:gd name="T1" fmla="*/ 59 h 59"/>
                  <a:gd name="T2" fmla="*/ 21 w 75"/>
                  <a:gd name="T3" fmla="*/ 59 h 59"/>
                  <a:gd name="T4" fmla="*/ 48 w 75"/>
                  <a:gd name="T5" fmla="*/ 53 h 59"/>
                  <a:gd name="T6" fmla="*/ 74 w 75"/>
                  <a:gd name="T7" fmla="*/ 46 h 59"/>
                  <a:gd name="T8" fmla="*/ 74 w 75"/>
                  <a:gd name="T9" fmla="*/ 46 h 59"/>
                  <a:gd name="T10" fmla="*/ 75 w 75"/>
                  <a:gd name="T11" fmla="*/ 7 h 59"/>
                  <a:gd name="T12" fmla="*/ 75 w 75"/>
                  <a:gd name="T13" fmla="*/ 7 h 59"/>
                  <a:gd name="T14" fmla="*/ 74 w 75"/>
                  <a:gd name="T15" fmla="*/ 3 h 59"/>
                  <a:gd name="T16" fmla="*/ 72 w 75"/>
                  <a:gd name="T17" fmla="*/ 0 h 59"/>
                  <a:gd name="T18" fmla="*/ 69 w 75"/>
                  <a:gd name="T19" fmla="*/ 0 h 59"/>
                  <a:gd name="T20" fmla="*/ 67 w 75"/>
                  <a:gd name="T21" fmla="*/ 2 h 59"/>
                  <a:gd name="T22" fmla="*/ 62 w 75"/>
                  <a:gd name="T23" fmla="*/ 5 h 59"/>
                  <a:gd name="T24" fmla="*/ 59 w 75"/>
                  <a:gd name="T25" fmla="*/ 9 h 59"/>
                  <a:gd name="T26" fmla="*/ 58 w 75"/>
                  <a:gd name="T27" fmla="*/ 15 h 59"/>
                  <a:gd name="T28" fmla="*/ 56 w 75"/>
                  <a:gd name="T29" fmla="*/ 20 h 59"/>
                  <a:gd name="T30" fmla="*/ 56 w 75"/>
                  <a:gd name="T31" fmla="*/ 20 h 59"/>
                  <a:gd name="T32" fmla="*/ 55 w 75"/>
                  <a:gd name="T33" fmla="*/ 19 h 59"/>
                  <a:gd name="T34" fmla="*/ 55 w 75"/>
                  <a:gd name="T35" fmla="*/ 19 h 59"/>
                  <a:gd name="T36" fmla="*/ 52 w 75"/>
                  <a:gd name="T37" fmla="*/ 13 h 59"/>
                  <a:gd name="T38" fmla="*/ 52 w 75"/>
                  <a:gd name="T39" fmla="*/ 13 h 59"/>
                  <a:gd name="T40" fmla="*/ 48 w 75"/>
                  <a:gd name="T41" fmla="*/ 9 h 59"/>
                  <a:gd name="T42" fmla="*/ 41 w 75"/>
                  <a:gd name="T43" fmla="*/ 5 h 59"/>
                  <a:gd name="T44" fmla="*/ 41 w 75"/>
                  <a:gd name="T45" fmla="*/ 5 h 59"/>
                  <a:gd name="T46" fmla="*/ 36 w 75"/>
                  <a:gd name="T47" fmla="*/ 3 h 59"/>
                  <a:gd name="T48" fmla="*/ 32 w 75"/>
                  <a:gd name="T49" fmla="*/ 5 h 59"/>
                  <a:gd name="T50" fmla="*/ 29 w 75"/>
                  <a:gd name="T51" fmla="*/ 7 h 59"/>
                  <a:gd name="T52" fmla="*/ 28 w 75"/>
                  <a:gd name="T53" fmla="*/ 12 h 59"/>
                  <a:gd name="T54" fmla="*/ 28 w 75"/>
                  <a:gd name="T55" fmla="*/ 12 h 59"/>
                  <a:gd name="T56" fmla="*/ 25 w 75"/>
                  <a:gd name="T57" fmla="*/ 19 h 59"/>
                  <a:gd name="T58" fmla="*/ 23 w 75"/>
                  <a:gd name="T59" fmla="*/ 26 h 59"/>
                  <a:gd name="T60" fmla="*/ 23 w 75"/>
                  <a:gd name="T61" fmla="*/ 26 h 59"/>
                  <a:gd name="T62" fmla="*/ 23 w 75"/>
                  <a:gd name="T63" fmla="*/ 29 h 59"/>
                  <a:gd name="T64" fmla="*/ 23 w 75"/>
                  <a:gd name="T65" fmla="*/ 29 h 59"/>
                  <a:gd name="T66" fmla="*/ 21 w 75"/>
                  <a:gd name="T67" fmla="*/ 23 h 59"/>
                  <a:gd name="T68" fmla="*/ 15 w 75"/>
                  <a:gd name="T69" fmla="*/ 20 h 59"/>
                  <a:gd name="T70" fmla="*/ 10 w 75"/>
                  <a:gd name="T71" fmla="*/ 17 h 59"/>
                  <a:gd name="T72" fmla="*/ 6 w 75"/>
                  <a:gd name="T73" fmla="*/ 16 h 59"/>
                  <a:gd name="T74" fmla="*/ 3 w 75"/>
                  <a:gd name="T75" fmla="*/ 17 h 59"/>
                  <a:gd name="T76" fmla="*/ 0 w 75"/>
                  <a:gd name="T77" fmla="*/ 19 h 59"/>
                  <a:gd name="T78" fmla="*/ 0 w 75"/>
                  <a:gd name="T79" fmla="*/ 22 h 59"/>
                  <a:gd name="T80" fmla="*/ 2 w 75"/>
                  <a:gd name="T81" fmla="*/ 25 h 59"/>
                  <a:gd name="T82" fmla="*/ 2 w 75"/>
                  <a:gd name="T83" fmla="*/ 25 h 59"/>
                  <a:gd name="T84" fmla="*/ 21 w 75"/>
                  <a:gd name="T85" fmla="*/ 59 h 59"/>
                  <a:gd name="T86" fmla="*/ 21 w 75"/>
                  <a:gd name="T8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9">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grpSp>
      </p:grpSp>
      <p:sp>
        <p:nvSpPr>
          <p:cNvPr id="346" name="TextBox 345"/>
          <p:cNvSpPr txBox="1"/>
          <p:nvPr/>
        </p:nvSpPr>
        <p:spPr>
          <a:xfrm>
            <a:off x="9878636" y="6107264"/>
            <a:ext cx="1755572" cy="261610"/>
          </a:xfrm>
          <a:prstGeom prst="rect">
            <a:avLst/>
          </a:prstGeom>
          <a:noFill/>
        </p:spPr>
        <p:txBody>
          <a:bodyPr wrap="square" rtlCol="0">
            <a:spAutoFit/>
          </a:bodyPr>
          <a:lstStyle/>
          <a:p>
            <a:r>
              <a:rPr lang="en-US" sz="1100" i="1" dirty="0"/>
              <a:t>Source: PwC</a:t>
            </a:r>
          </a:p>
        </p:txBody>
      </p:sp>
    </p:spTree>
    <p:extLst>
      <p:ext uri="{BB962C8B-B14F-4D97-AF65-F5344CB8AC3E}">
        <p14:creationId xmlns:p14="http://schemas.microsoft.com/office/powerpoint/2010/main" val="181439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nfluencer - With Logo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8CCF"/>
        </a:solidFill>
        <a:ln w="381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fluencer - No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15359</TotalTime>
  <Words>2704</Words>
  <Application>Microsoft Office PowerPoint</Application>
  <PresentationFormat>Widescreen</PresentationFormat>
  <Paragraphs>344</Paragraphs>
  <Slides>38</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Bebas Neue</vt:lpstr>
      <vt:lpstr>Calibri</vt:lpstr>
      <vt:lpstr>Cantarell</vt:lpstr>
      <vt:lpstr>Georgia</vt:lpstr>
      <vt:lpstr>Gill Sans</vt:lpstr>
      <vt:lpstr>Open Sans</vt:lpstr>
      <vt:lpstr>Roboto Light</vt:lpstr>
      <vt:lpstr>Roboto Regular</vt:lpstr>
      <vt:lpstr>Times New Roman</vt:lpstr>
      <vt:lpstr>Influencer - With Logos</vt:lpstr>
      <vt:lpstr>Influencer - No Logos</vt:lpstr>
      <vt:lpstr>PowerPoint Presentation</vt:lpstr>
      <vt:lpstr>Meet your panel  (affiliations for information only)</vt:lpstr>
      <vt:lpstr>Today’s moderator</vt:lpstr>
      <vt:lpstr>PowerPoint Presentation</vt:lpstr>
      <vt:lpstr>https://www.theguardian.com/us-news/live/2016/oct/28/us-election-live-donald-trump-news-hillary-clinton  </vt:lpstr>
      <vt:lpstr>PowerPoint Presentation</vt:lpstr>
      <vt:lpstr>PowerPoint Presentation</vt:lpstr>
      <vt:lpstr>PowerPoint Presentation</vt:lpstr>
      <vt:lpstr>Threat Landscape</vt:lpstr>
      <vt:lpstr>PowerPoint Presentation</vt:lpstr>
      <vt:lpstr>Major Breaches</vt:lpstr>
      <vt:lpstr>PowerPoint Presentation</vt:lpstr>
      <vt:lpstr>PowerPoint Presentation</vt:lpstr>
      <vt:lpstr>PowerPoint Presentation</vt:lpstr>
      <vt:lpstr>Duties to Safeguard</vt:lpstr>
      <vt:lpstr>Rule 1.1 Competence</vt:lpstr>
      <vt:lpstr>Rule 1.1 Comments</vt:lpstr>
      <vt:lpstr>Rule 1.6 Confidentiality</vt:lpstr>
      <vt:lpstr>Rule 1.6 Comments</vt:lpstr>
      <vt:lpstr>Rule 1.6 Comments</vt:lpstr>
      <vt:lpstr>ABA Legal Technology Resource Center</vt:lpstr>
      <vt:lpstr>FLORIDA BAR  ETHICS OPINION 12-3</vt:lpstr>
      <vt:lpstr>FLORIDA BAR  ETHICS OPINION 12-3</vt:lpstr>
      <vt:lpstr>FLORIDA BAR  ETHICS OPINION 12-3</vt:lpstr>
      <vt:lpstr>FLORIDA BAR  ETHICS OPINION 12-3</vt:lpstr>
      <vt:lpstr>FLORIDA BAR  ETHICS OPINION 12-3</vt:lpstr>
      <vt:lpstr>FLORIDA BAR  ETHICS OPINION 12-3</vt:lpstr>
      <vt:lpstr>FLORIDA BAR  ETHICS OPINION 12-3</vt:lpstr>
      <vt:lpstr>FLORIDA BAR  ETHICS OPINION 12-3</vt:lpstr>
      <vt:lpstr>FLORIDA BAR  ETHICS OPINION 12-3</vt:lpstr>
      <vt:lpstr>Incident response</vt:lpstr>
      <vt:lpstr>PowerPoint Presentation</vt:lpstr>
      <vt:lpstr>Technical vs. Process controls</vt:lpstr>
      <vt:lpstr>Training and awareness</vt:lpstr>
      <vt:lpstr>How it’s done</vt:lpstr>
      <vt:lpstr>Don’t get hooked</vt:lpstr>
      <vt:lpstr>Don’t get hooked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Noar</dc:creator>
  <cp:lastModifiedBy>Clark D Cunningham</cp:lastModifiedBy>
  <cp:revision>1332</cp:revision>
  <cp:lastPrinted>2017-04-27T02:27:46Z</cp:lastPrinted>
  <dcterms:created xsi:type="dcterms:W3CDTF">2015-11-01T01:40:51Z</dcterms:created>
  <dcterms:modified xsi:type="dcterms:W3CDTF">2017-04-28T11:42:22Z</dcterms:modified>
</cp:coreProperties>
</file>